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8" r:id="rId3"/>
    <p:sldId id="1220" r:id="rId4"/>
    <p:sldId id="1225" r:id="rId5"/>
    <p:sldId id="1226" r:id="rId6"/>
    <p:sldId id="1227" r:id="rId7"/>
    <p:sldId id="1221" r:id="rId8"/>
    <p:sldId id="1222" r:id="rId9"/>
    <p:sldId id="1223" r:id="rId10"/>
    <p:sldId id="1224" r:id="rId11"/>
    <p:sldId id="1215" r:id="rId12"/>
    <p:sldId id="1218" r:id="rId13"/>
    <p:sldId id="1219" r:id="rId14"/>
    <p:sldId id="1217" r:id="rId15"/>
    <p:sldId id="1180" r:id="rId16"/>
    <p:sldId id="259" r:id="rId17"/>
    <p:sldId id="261" r:id="rId18"/>
    <p:sldId id="1183" r:id="rId19"/>
    <p:sldId id="1182" r:id="rId20"/>
    <p:sldId id="1214" r:id="rId21"/>
    <p:sldId id="1185" r:id="rId22"/>
    <p:sldId id="1181" r:id="rId23"/>
    <p:sldId id="1186" r:id="rId24"/>
    <p:sldId id="1212" r:id="rId25"/>
    <p:sldId id="1188" r:id="rId26"/>
    <p:sldId id="1189" r:id="rId27"/>
    <p:sldId id="1190" r:id="rId28"/>
    <p:sldId id="1194" r:id="rId29"/>
    <p:sldId id="1213" r:id="rId30"/>
    <p:sldId id="1195" r:id="rId31"/>
    <p:sldId id="1196" r:id="rId32"/>
    <p:sldId id="1197" r:id="rId33"/>
    <p:sldId id="1191" r:id="rId34"/>
    <p:sldId id="1198" r:id="rId35"/>
    <p:sldId id="1199" r:id="rId36"/>
    <p:sldId id="1200" r:id="rId37"/>
    <p:sldId id="1201" r:id="rId38"/>
    <p:sldId id="1202" r:id="rId39"/>
    <p:sldId id="1204" r:id="rId40"/>
    <p:sldId id="1205" r:id="rId41"/>
    <p:sldId id="1206" r:id="rId42"/>
    <p:sldId id="1209" r:id="rId43"/>
    <p:sldId id="1211" r:id="rId44"/>
    <p:sldId id="1229" r:id="rId45"/>
    <p:sldId id="420" r:id="rId46"/>
    <p:sldId id="262" r:id="rId47"/>
    <p:sldId id="1179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EB8"/>
    <a:srgbClr val="004A86"/>
    <a:srgbClr val="00529B"/>
    <a:srgbClr val="FEBE10"/>
    <a:srgbClr val="FFE46D"/>
    <a:srgbClr val="FFC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5"/>
    <p:restoredTop sz="85417"/>
  </p:normalViewPr>
  <p:slideViewPr>
    <p:cSldViewPr snapToGrid="0" snapToObjects="1">
      <p:cViewPr varScale="1">
        <p:scale>
          <a:sx n="65" d="100"/>
          <a:sy n="65" d="100"/>
        </p:scale>
        <p:origin x="84" y="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65A20A-C26C-7648-A0A8-F3FF7A89F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5B20F-6FFE-374F-8B8D-FF5CF59513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E0B2D-2F20-DE43-B5CE-C9DA2C99ED7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E6F94-DA4A-4445-BF89-DBF86C8C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73FDC-5255-8C42-A24F-E6B222B62C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1C1BA-5067-0442-8965-7896BD0CC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42F37-5680-D047-90F1-AA71B10C72A8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2CBD9-42E8-E048-825C-388DA39D8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0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6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58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11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07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9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46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64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8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8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9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83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54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34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73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04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13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4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2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4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8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52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27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78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43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69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3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819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12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7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811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presentation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91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6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15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6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General content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CBD9-42E8-E048-825C-388DA39D8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3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E3D877-7A7E-EB4F-85E8-4EAD901C2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F3C2-8FC5-2549-8F19-A0A1213DCD0D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D999-5A75-A848-B57F-64ABFC5446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DB576-C624-7443-840C-0683866346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9668" y="383137"/>
            <a:ext cx="2744665" cy="577291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79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1059CBC-0950-4149-BE55-C96972153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914ED7-3776-B34D-9E87-A02A38CFD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19C61E-8D44-5B43-8617-B49AE8B14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533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E358C6-C077-8347-8FAF-812F9FF2C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6979" y="1299055"/>
            <a:ext cx="5265683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EAC021-B93A-DD4F-AB1A-6489163D5F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26979" y="2238703"/>
            <a:ext cx="5265682" cy="223644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Biography text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726E8C-9BD1-1C46-8ECC-2FD879898C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8" y="1405054"/>
            <a:ext cx="1792171" cy="179217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80158039"/>
      </p:ext>
    </p:extLst>
  </p:cSld>
  <p:clrMapOvr>
    <a:masterClrMapping/>
  </p:clrMapOvr>
  <p:transition spd="slow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751013-0B5E-6B4F-AC7B-57CA62527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D999-5A75-A848-B57F-64ABFC5446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93F6BB-610D-5344-867E-29685F13DFA9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832" y="389501"/>
            <a:ext cx="0" cy="447464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751013-0B5E-6B4F-AC7B-57CA62527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D999-5A75-A848-B57F-64ABFC5446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80D3C1-7766-1A48-AB4A-FC719D25FE04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832" y="389501"/>
            <a:ext cx="0" cy="447464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484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751013-0B5E-6B4F-AC7B-57CA62527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23" y="775815"/>
            <a:ext cx="7811477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324" y="1633065"/>
            <a:ext cx="7811476" cy="29615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D999-5A75-A848-B57F-64ABFC5446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88025"/>
      </p:ext>
    </p:extLst>
  </p:cSld>
  <p:clrMapOvr>
    <a:masterClrMapping/>
  </p:clrMapOvr>
  <p:transition spd="slow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B13C78-85A1-014E-B3DF-96139D597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897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897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C83E4E-66AF-F247-9F21-A63EFD8BD42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832" y="389501"/>
            <a:ext cx="0" cy="447464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E358C6-C077-8347-8FAF-812F9FF2C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CDC8FD-CD0B-4344-B161-443F95B03C4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832" y="389501"/>
            <a:ext cx="0" cy="447464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7282CFC-1C25-9347-A75A-37C68B488D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E724B-77CF-B54A-8EAD-9DA783CAF0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71" y="1097757"/>
            <a:ext cx="4427034" cy="857250"/>
          </a:xfrm>
        </p:spPr>
        <p:txBody>
          <a:bodyPr/>
          <a:lstStyle/>
          <a:p>
            <a:r>
              <a:rPr lang="en-US" dirty="0"/>
              <a:t>Connect with 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C7493-CCD1-FE46-BF1E-B4F96689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F3C2-8FC5-2549-8F19-A0A1213DCD0D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6A2B0-66C5-D840-96E2-771D40D2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7ACAA-784D-3C4D-91FF-B029C177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4D999-5A75-A848-B57F-64ABFC5446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1566"/>
      </p:ext>
    </p:extLst>
  </p:cSld>
  <p:clrMapOvr>
    <a:masterClrMapping/>
  </p:clrMapOvr>
  <p:transition spd="slow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AF3C2-8FC5-2549-8F19-A0A1213DCD0D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4D999-5A75-A848-B57F-64ABFC544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62" r:id="rId5"/>
    <p:sldLayoutId id="2147483660" r:id="rId6"/>
    <p:sldLayoutId id="2147483652" r:id="rId7"/>
    <p:sldLayoutId id="2147483654" r:id="rId8"/>
    <p:sldLayoutId id="2147483663" r:id="rId9"/>
    <p:sldLayoutId id="2147483666" r:id="rId10"/>
  </p:sldLayoutIdLst>
  <p:transition spd="slow" advClick="0" advTm="8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gramspark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9F32-367F-1E44-B311-2771758BC1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Self Publishing Know How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EE18-0653-F14D-BBDF-74E5CA9757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NonFiction</a:t>
            </a:r>
            <a:r>
              <a:rPr lang="en-US" dirty="0"/>
              <a:t> Writers Association</a:t>
            </a:r>
          </a:p>
          <a:p>
            <a:r>
              <a:rPr lang="en-US" sz="2000" dirty="0"/>
              <a:t>July 2, 2020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A5D64C-F920-D549-B480-52FB66451B09}"/>
              </a:ext>
            </a:extLst>
          </p:cNvPr>
          <p:cNvCxnSpPr>
            <a:cxnSpLocks/>
          </p:cNvCxnSpPr>
          <p:nvPr/>
        </p:nvCxnSpPr>
        <p:spPr>
          <a:xfrm>
            <a:off x="3904407" y="2700338"/>
            <a:ext cx="1335186" cy="0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1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What Successful Indies Do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A992DE-026E-4A0A-B414-AEB0EFEE267C}"/>
              </a:ext>
            </a:extLst>
          </p:cNvPr>
          <p:cNvSpPr/>
          <p:nvPr/>
        </p:nvSpPr>
        <p:spPr>
          <a:xfrm>
            <a:off x="609602" y="996600"/>
            <a:ext cx="835383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Think 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of their writing as a way to earn a living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Market 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themselves as a brand online </a:t>
            </a:r>
            <a:r>
              <a:rPr lang="en-US" sz="2000" i="1" dirty="0">
                <a:solidFill>
                  <a:prstClr val="black"/>
                </a:solidFill>
                <a:latin typeface="Open Sans" panose="020B0606030504020204"/>
                <a:cs typeface="Arial"/>
              </a:rPr>
              <a:t>and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 in person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Have the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basic marketing tools 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(website, social sites, reader platforms, email management, blogs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Network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: at events, conferences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Become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experts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 in their field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Seize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 media opportunities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Pursue Reviews and Awards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/>
              </a:rPr>
              <a:t>Don’t get discouraged </a:t>
            </a:r>
            <a:r>
              <a:rPr lang="en-US" sz="2000" dirty="0">
                <a:solidFill>
                  <a:prstClr val="black"/>
                </a:solidFill>
                <a:latin typeface="Open Sans" panose="020B0606030504020204"/>
                <a:cs typeface="Arial"/>
              </a:rPr>
              <a:t>by rejection</a:t>
            </a:r>
          </a:p>
        </p:txBody>
      </p:sp>
    </p:spTree>
    <p:extLst>
      <p:ext uri="{BB962C8B-B14F-4D97-AF65-F5344CB8AC3E}">
        <p14:creationId xmlns:p14="http://schemas.microsoft.com/office/powerpoint/2010/main" val="2960940776"/>
      </p:ext>
    </p:extLst>
  </p:cSld>
  <p:clrMapOvr>
    <a:masterClrMapping/>
  </p:clrMapOvr>
  <p:transition spd="slow" advClick="0" advTm="8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9EB8"/>
                </a:solidFill>
              </a:rPr>
              <a:t>Self Publishing Trends </a:t>
            </a:r>
            <a:r>
              <a:rPr lang="en-US" sz="3100" i="1" dirty="0">
                <a:solidFill>
                  <a:srgbClr val="4E9EB8"/>
                </a:solidFill>
              </a:rPr>
              <a:t>in the time of </a:t>
            </a:r>
            <a:r>
              <a:rPr lang="en-US" sz="3100" i="1" dirty="0" err="1">
                <a:solidFill>
                  <a:srgbClr val="4E9EB8"/>
                </a:solidFill>
              </a:rPr>
              <a:t>Covid</a:t>
            </a:r>
            <a:endParaRPr lang="en-US" sz="3100" i="1" dirty="0">
              <a:solidFill>
                <a:srgbClr val="4E9EB8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3" y="1142722"/>
            <a:ext cx="8912503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Ingram/LS/IngramSpark--essential business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Print dominance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Ebook slight rise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How much longer things take (Plan ahead)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Business is booming for self-publishers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Catalog Integrity—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what this means for journals, public domain, trending topics </a:t>
            </a:r>
            <a:r>
              <a:rPr lang="en-US" sz="2000" i="1" dirty="0">
                <a:latin typeface="Open Sans" panose="020B0606030504020204"/>
                <a:cs typeface="Arial" panose="020B0604020202020204" pitchFamily="34" charset="0"/>
              </a:rPr>
              <a:t>(</a:t>
            </a:r>
            <a:r>
              <a:rPr lang="en-US" sz="2000" i="1" dirty="0" err="1">
                <a:latin typeface="Open Sans" panose="020B0606030504020204"/>
                <a:cs typeface="Arial" panose="020B0604020202020204" pitchFamily="34" charset="0"/>
              </a:rPr>
              <a:t>Covid</a:t>
            </a:r>
            <a:r>
              <a:rPr lang="en-US" sz="2000" i="1" dirty="0">
                <a:latin typeface="Open Sans" panose="020B0606030504020204"/>
                <a:cs typeface="Arial" panose="020B0604020202020204" pitchFamily="34" charset="0"/>
              </a:rPr>
              <a:t>, Pandemic)</a:t>
            </a:r>
            <a:endParaRPr lang="en-US" sz="2000" i="1" dirty="0">
              <a:solidFill>
                <a:srgbClr val="FF0000"/>
              </a:solidFill>
              <a:latin typeface="Open Sans" panose="020B0606030504020204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•	Direct selling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Bookshop.org; Aerio; Shopify</a:t>
            </a:r>
          </a:p>
        </p:txBody>
      </p:sp>
    </p:spTree>
    <p:extLst>
      <p:ext uri="{BB962C8B-B14F-4D97-AF65-F5344CB8AC3E}">
        <p14:creationId xmlns:p14="http://schemas.microsoft.com/office/powerpoint/2010/main" val="2104744254"/>
      </p:ext>
    </p:extLst>
  </p:cSld>
  <p:clrMapOvr>
    <a:masterClrMapping/>
  </p:clrMapOvr>
  <p:transition spd="slow" advClick="0" advTm="8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What’s selling </a:t>
            </a:r>
            <a:r>
              <a:rPr lang="en-US" sz="3100" i="1" dirty="0">
                <a:solidFill>
                  <a:srgbClr val="4E9EB8"/>
                </a:solidFill>
              </a:rPr>
              <a:t>in the time of </a:t>
            </a:r>
            <a:r>
              <a:rPr lang="en-US" sz="3100" i="1" dirty="0" err="1">
                <a:solidFill>
                  <a:srgbClr val="4E9EB8"/>
                </a:solidFill>
              </a:rPr>
              <a:t>Covid</a:t>
            </a:r>
            <a:endParaRPr lang="en-US" sz="3100" i="1" dirty="0">
              <a:solidFill>
                <a:srgbClr val="4E9EB8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4" y="1142722"/>
            <a:ext cx="657594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Children’s activity 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Children’s picture 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Lifestyle: cooking, fitness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Diversity—especially Black literature and culture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True Crime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Fiction—historical, Gothic romance, mythology-based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Christian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Classic poetry</a:t>
            </a:r>
          </a:p>
        </p:txBody>
      </p:sp>
    </p:spTree>
    <p:extLst>
      <p:ext uri="{BB962C8B-B14F-4D97-AF65-F5344CB8AC3E}">
        <p14:creationId xmlns:p14="http://schemas.microsoft.com/office/powerpoint/2010/main" val="3895420301"/>
      </p:ext>
    </p:extLst>
  </p:cSld>
  <p:clrMapOvr>
    <a:masterClrMapping/>
  </p:clrMapOvr>
  <p:transition spd="slow" advClick="0" advTm="8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Top 10 Current Best-Sellers</a:t>
            </a:r>
            <a:endParaRPr lang="en-US" sz="3100" i="1" dirty="0">
              <a:solidFill>
                <a:srgbClr val="4E9EB8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DC1A2-77FB-4743-8C7D-B6A933650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42" y="965776"/>
            <a:ext cx="8942857" cy="3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4299"/>
      </p:ext>
    </p:extLst>
  </p:cSld>
  <p:clrMapOvr>
    <a:masterClrMapping/>
  </p:clrMapOvr>
  <p:transition spd="slow" advClick="0" advTm="8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DCC7C6-AC92-4D60-8A91-C180115D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5" y="828893"/>
            <a:ext cx="8876190" cy="3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1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784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9EB8"/>
                </a:solidFill>
                <a:latin typeface="Arial"/>
                <a:cs typeface="Arial"/>
              </a:rPr>
              <a:t>What is Ingram?</a:t>
            </a:r>
            <a:br>
              <a:rPr lang="en-US" dirty="0">
                <a:solidFill>
                  <a:srgbClr val="16518D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97FAC2-575A-4435-A74D-EDFB9252E3EC}"/>
              </a:ext>
            </a:extLst>
          </p:cNvPr>
          <p:cNvSpPr/>
          <p:nvPr/>
        </p:nvSpPr>
        <p:spPr>
          <a:xfrm>
            <a:off x="3007044" y="1673335"/>
            <a:ext cx="2598419" cy="2553698"/>
          </a:xfrm>
          <a:prstGeom prst="ellipse">
            <a:avLst/>
          </a:prstGeom>
          <a:solidFill>
            <a:srgbClr val="00529B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F89A1-CE68-4572-BCF9-E80E88CDE724}"/>
              </a:ext>
            </a:extLst>
          </p:cNvPr>
          <p:cNvSpPr txBox="1"/>
          <p:nvPr/>
        </p:nvSpPr>
        <p:spPr>
          <a:xfrm>
            <a:off x="6172821" y="4267047"/>
            <a:ext cx="2123616" cy="3103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1725"/>
              </a:lnSpc>
            </a:pP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40,000+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CEC35-ACF2-4392-A5CE-504DCBC739B9}"/>
              </a:ext>
            </a:extLst>
          </p:cNvPr>
          <p:cNvSpPr txBox="1"/>
          <p:nvPr/>
        </p:nvSpPr>
        <p:spPr>
          <a:xfrm>
            <a:off x="712776" y="4127989"/>
            <a:ext cx="1944624" cy="7180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1725"/>
              </a:lnSpc>
            </a:pP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30,000 </a:t>
            </a:r>
            <a:r>
              <a:rPr lang="en-US" sz="900" b="1" dirty="0">
                <a:solidFill>
                  <a:srgbClr val="FF0000"/>
                </a:solidFill>
                <a:latin typeface="Arial"/>
                <a:cs typeface="Arial"/>
              </a:rPr>
              <a:t>TRADITIONAL</a:t>
            </a:r>
          </a:p>
          <a:p>
            <a:pPr algn="ctr">
              <a:lnSpc>
                <a:spcPts val="1725"/>
              </a:lnSpc>
            </a:pP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100,000+ </a:t>
            </a:r>
            <a:r>
              <a:rPr lang="en-US" sz="900" b="1" dirty="0">
                <a:solidFill>
                  <a:srgbClr val="FF0000"/>
                </a:solidFill>
                <a:latin typeface="Arial"/>
                <a:cs typeface="Arial"/>
              </a:rPr>
              <a:t>INDIES</a:t>
            </a:r>
          </a:p>
          <a:p>
            <a:pPr algn="ctr">
              <a:lnSpc>
                <a:spcPts val="1725"/>
              </a:lnSpc>
            </a:pPr>
            <a:endParaRPr lang="en-US" sz="9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AE4BB-84F6-4F8C-80B9-B5C8E9F93F49}"/>
              </a:ext>
            </a:extLst>
          </p:cNvPr>
          <p:cNvSpPr txBox="1"/>
          <p:nvPr/>
        </p:nvSpPr>
        <p:spPr>
          <a:xfrm>
            <a:off x="3360420" y="4256662"/>
            <a:ext cx="2011680" cy="3103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1725"/>
              </a:lnSpc>
            </a:pP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14 Million+ Titles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C4CFED-9275-44E5-A0D9-954EC041484F}"/>
              </a:ext>
            </a:extLst>
          </p:cNvPr>
          <p:cNvSpPr/>
          <p:nvPr/>
        </p:nvSpPr>
        <p:spPr>
          <a:xfrm>
            <a:off x="712776" y="2267570"/>
            <a:ext cx="1676400" cy="16383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CONTENT PROVIDERS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Authors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Publishers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6037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r>
              <a:rPr lang="en-US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GLOBAL Wholesaler/Distributor of Books</a:t>
            </a:r>
          </a:p>
          <a:p>
            <a:pPr>
              <a:lnSpc>
                <a:spcPts val="1650"/>
              </a:lnSpc>
              <a:spcBef>
                <a:spcPct val="20000"/>
              </a:spcBef>
              <a:defRPr/>
            </a:pPr>
            <a:r>
              <a:rPr lang="en-US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World Leader in POD Technologies = Lightning Source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D3C898-7625-4042-9853-D87D032397A5}"/>
              </a:ext>
            </a:extLst>
          </p:cNvPr>
          <p:cNvSpPr/>
          <p:nvPr/>
        </p:nvSpPr>
        <p:spPr>
          <a:xfrm>
            <a:off x="6257388" y="2267570"/>
            <a:ext cx="1676400" cy="16047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TRADE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Online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Bookstores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Libraries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/>
                <a:cs typeface="Arial"/>
              </a:rPr>
              <a:t>Consumers</a:t>
            </a: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C75EBF-D07B-44AD-8607-B44D678A85AF}"/>
              </a:ext>
            </a:extLst>
          </p:cNvPr>
          <p:cNvSpPr/>
          <p:nvPr/>
        </p:nvSpPr>
        <p:spPr>
          <a:xfrm>
            <a:off x="5462461" y="2323922"/>
            <a:ext cx="794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C056D6-C8E3-421B-9523-1209C5DE9DF4}"/>
              </a:ext>
            </a:extLst>
          </p:cNvPr>
          <p:cNvSpPr/>
          <p:nvPr/>
        </p:nvSpPr>
        <p:spPr>
          <a:xfrm>
            <a:off x="2220805" y="2365176"/>
            <a:ext cx="1147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00B0F0"/>
                </a:solidFill>
              </a:rPr>
              <a:t>⇨</a:t>
            </a:r>
          </a:p>
        </p:txBody>
      </p:sp>
    </p:spTree>
    <p:extLst>
      <p:ext uri="{BB962C8B-B14F-4D97-AF65-F5344CB8AC3E}">
        <p14:creationId xmlns:p14="http://schemas.microsoft.com/office/powerpoint/2010/main" val="2821728227"/>
      </p:ext>
    </p:extLst>
  </p:cSld>
  <p:clrMapOvr>
    <a:masterClrMapping/>
  </p:clrMapOvr>
  <p:transition spd="slow" advClick="0" advTm="8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105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pc="-150" dirty="0">
                <a:solidFill>
                  <a:srgbClr val="4E9EB8"/>
                </a:solidFill>
                <a:latin typeface="Open Sans" panose="020B0606030504020204"/>
                <a:cs typeface="Arial" panose="020B0604020202020204" pitchFamily="34" charset="0"/>
              </a:rPr>
              <a:t>Ingram’s Market Access</a:t>
            </a:r>
            <a:br>
              <a:rPr lang="en-US" dirty="0">
                <a:solidFill>
                  <a:srgbClr val="16518D"/>
                </a:solidFill>
                <a:latin typeface="Open Sans" panose="020B0606030504020204"/>
                <a:cs typeface="Arial"/>
              </a:rPr>
            </a:br>
            <a:endParaRPr lang="en-US" dirty="0">
              <a:latin typeface="Open Sans" panose="020B060603050402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718456" y="1015511"/>
            <a:ext cx="781594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40,000 channel partners for print and ebook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Internet Retailers (Amazon.com, Target, Walmart </a:t>
            </a:r>
            <a:r>
              <a:rPr lang="en-US" kern="0" dirty="0" err="1">
                <a:latin typeface="Open Sans" panose="020B0606030504020204"/>
                <a:cs typeface="Arial" panose="020B0604020202020204" pitchFamily="34" charset="0"/>
              </a:rPr>
              <a:t>etc</a:t>
            </a: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Big Box (Target, Walmart, </a:t>
            </a:r>
            <a:r>
              <a:rPr lang="en-US" kern="0" dirty="0" err="1">
                <a:latin typeface="Open Sans" panose="020B0606030504020204"/>
                <a:cs typeface="Arial" panose="020B0604020202020204" pitchFamily="34" charset="0"/>
              </a:rPr>
              <a:t>Cosco</a:t>
            </a: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kern="0" dirty="0" err="1">
                <a:latin typeface="Open Sans" panose="020B0606030504020204"/>
                <a:cs typeface="Arial" panose="020B0604020202020204" pitchFamily="34" charset="0"/>
              </a:rPr>
              <a:t>etc</a:t>
            </a: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Regional Chain Bookstore (B&amp;N)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Independent Retailers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Specialty Wholesale (Spring Arbor—Christian stores)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University Bookshops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Gift stores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Museum Shops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latin typeface="Open Sans" panose="020B0606030504020204"/>
                <a:cs typeface="Arial" panose="020B0604020202020204" pitchFamily="34" charset="0"/>
              </a:rPr>
              <a:t>Public and School Libraries</a:t>
            </a:r>
            <a:endParaRPr lang="en-US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418039076"/>
      </p:ext>
    </p:extLst>
  </p:cSld>
  <p:clrMapOvr>
    <a:masterClrMapping/>
  </p:clrMapOvr>
  <p:transition spd="slow" advClick="0" advTm="8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AE1D-84C8-3F43-9A6C-EC1AA7F9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Distribution = Reaching Readers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C746D-2729-EA48-B7BA-642C38A8D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675"/>
              </a:spcBef>
            </a:pP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Author Direct Selling</a:t>
            </a:r>
          </a:p>
          <a:p>
            <a:pPr lvl="1">
              <a:spcBef>
                <a:spcPts val="675"/>
              </a:spcBef>
            </a:pPr>
            <a:r>
              <a:rPr lang="en-US" sz="2000" b="1" dirty="0">
                <a:solidFill>
                  <a:schemeClr val="tx2"/>
                </a:solidFill>
              </a:rPr>
              <a:t>Author Website</a:t>
            </a:r>
          </a:p>
          <a:p>
            <a:pPr lvl="1">
              <a:spcBef>
                <a:spcPts val="675"/>
              </a:spcBef>
            </a:pPr>
            <a:r>
              <a:rPr lang="en-US" sz="2000" b="1" dirty="0">
                <a:solidFill>
                  <a:schemeClr val="tx2"/>
                </a:solidFill>
              </a:rPr>
              <a:t>Social Media/Shopify or other direct selling app </a:t>
            </a:r>
          </a:p>
          <a:p>
            <a:pPr lvl="1">
              <a:spcBef>
                <a:spcPts val="675"/>
              </a:spcBef>
            </a:pPr>
            <a:r>
              <a:rPr lang="en-US" sz="2000" b="1" dirty="0">
                <a:solidFill>
                  <a:schemeClr val="tx2"/>
                </a:solidFill>
              </a:rPr>
              <a:t>Expert Speaking, Events</a:t>
            </a:r>
            <a:endParaRPr lang="en-US" sz="2400" b="1" dirty="0">
              <a:solidFill>
                <a:srgbClr val="00B0F0"/>
              </a:solidFill>
            </a:endParaRPr>
          </a:p>
          <a:p>
            <a:pPr>
              <a:spcBef>
                <a:spcPts val="675"/>
              </a:spcBef>
            </a:pP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Wholesale Distribution</a:t>
            </a:r>
          </a:p>
          <a:p>
            <a:pPr lvl="1">
              <a:spcBef>
                <a:spcPts val="675"/>
              </a:spcBef>
            </a:pPr>
            <a:r>
              <a:rPr lang="en-US" sz="2000" b="1" dirty="0">
                <a:solidFill>
                  <a:schemeClr val="tx2"/>
                </a:solidFill>
              </a:rPr>
              <a:t>Passive selling to the book trade (brick and mortar stores, online stores, libraries</a:t>
            </a:r>
          </a:p>
          <a:p>
            <a:pPr>
              <a:spcBef>
                <a:spcPts val="675"/>
              </a:spcBef>
            </a:pP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Full Service Distribution</a:t>
            </a:r>
          </a:p>
          <a:p>
            <a:pPr lvl="1">
              <a:spcBef>
                <a:spcPts val="675"/>
              </a:spcBef>
            </a:pPr>
            <a:r>
              <a:rPr lang="en-US" sz="2000" b="1" dirty="0">
                <a:solidFill>
                  <a:schemeClr val="tx2"/>
                </a:solidFill>
              </a:rPr>
              <a:t>Active selling to the book trade (brick and mortar stores, online stores, libraries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0615"/>
      </p:ext>
    </p:extLst>
  </p:cSld>
  <p:clrMapOvr>
    <a:masterClrMapping/>
  </p:clrMapOvr>
  <p:transition spd="slow" advClick="0" advTm="8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231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pc="-150" dirty="0">
                <a:solidFill>
                  <a:srgbClr val="4E9EB8"/>
                </a:solidFill>
                <a:latin typeface="Open Sans" panose="020B0606030504020204"/>
              </a:rPr>
              <a:t>Ingram’s Distribution Services</a:t>
            </a:r>
            <a:br>
              <a:rPr lang="en-US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16518D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3" y="982658"/>
            <a:ext cx="7815941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Wholesale Distribution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Content is made available to the trade through data feeds  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Provides transactions/services between trade and content providers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Nonexclusive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No active selling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Full  Distribution </a:t>
            </a:r>
            <a:r>
              <a:rPr lang="en-US" sz="1600" b="1" kern="0" dirty="0">
                <a:solidFill>
                  <a:srgbClr val="00529B"/>
                </a:solidFill>
                <a:latin typeface="Open Sans" panose="020B0606030504020204"/>
                <a:cs typeface="Arial" panose="020B0604020202020204" pitchFamily="34" charset="0"/>
              </a:rPr>
              <a:t>(IPS, Two Rivers, Consortium)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Content is exclusively presented and made available to the trade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Active selling through a sales force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Services offered like royalty management, fulfillment, warehousing, content consolidation (book + plush toy) 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latin typeface="Open Sans" panose="020B0606030504020204"/>
                <a:cs typeface="Arial" panose="020B0604020202020204" pitchFamily="34" charset="0"/>
              </a:rPr>
              <a:t>Need sales history to enter</a:t>
            </a:r>
          </a:p>
        </p:txBody>
      </p:sp>
    </p:spTree>
    <p:extLst>
      <p:ext uri="{BB962C8B-B14F-4D97-AF65-F5344CB8AC3E}">
        <p14:creationId xmlns:p14="http://schemas.microsoft.com/office/powerpoint/2010/main" val="736879140"/>
      </p:ext>
    </p:extLst>
  </p:cSld>
  <p:clrMapOvr>
    <a:masterClrMapping/>
  </p:clrMapOvr>
  <p:transition spd="slow" advClick="0" advTm="8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231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9EB8"/>
                </a:solidFill>
              </a:rPr>
              <a:t>What to KNOW about Wholesale</a:t>
            </a:r>
            <a:br>
              <a:rPr lang="en-US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16518D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03350" y="1335083"/>
            <a:ext cx="838345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Distribution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takes some time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, depending on the distribution partner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YOU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still have to market your book so people know where to buy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You tell retailers/libraries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your book is available from </a:t>
            </a:r>
            <a:r>
              <a:rPr lang="en-US" sz="2000" b="1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Ingram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Retailers and libraries prefer to order from Ingram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Ingram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is not directly selling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your book into stores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Changes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to metadata, like pricing, are sent out in our data feeds but it’s up to our channel partners to update their sites </a:t>
            </a:r>
          </a:p>
        </p:txBody>
      </p:sp>
    </p:spTree>
    <p:extLst>
      <p:ext uri="{BB962C8B-B14F-4D97-AF65-F5344CB8AC3E}">
        <p14:creationId xmlns:p14="http://schemas.microsoft.com/office/powerpoint/2010/main" val="4074236594"/>
      </p:ext>
    </p:extLst>
  </p:cSld>
  <p:clrMapOvr>
    <a:masterClrMapping/>
  </p:clrMapOvr>
  <p:transition spd="slow" advClick="0" advTm="8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6F77A04-72E1-FF42-A562-EB719737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979" y="1443889"/>
            <a:ext cx="5265683" cy="857250"/>
          </a:xfrm>
        </p:spPr>
        <p:txBody>
          <a:bodyPr>
            <a:normAutofit fontScale="90000"/>
          </a:bodyPr>
          <a:lstStyle/>
          <a:p>
            <a:r>
              <a:rPr lang="en-AU" sz="5400" dirty="0">
                <a:solidFill>
                  <a:srgbClr val="FF0000"/>
                </a:solidFill>
                <a:cs typeface="Arial" panose="020B0604020202020204" pitchFamily="34" charset="0"/>
              </a:rPr>
              <a:t>ROBIN CUTLER  </a:t>
            </a:r>
            <a:br>
              <a:rPr lang="en-AU" sz="5400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F96492-E35A-694D-A322-866DF3F5E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9335" y="2103574"/>
            <a:ext cx="6323797" cy="3035942"/>
          </a:xfrm>
        </p:spPr>
        <p:txBody>
          <a:bodyPr>
            <a:normAutofit fontScale="32500" lnSpcReduction="20000"/>
          </a:bodyPr>
          <a:lstStyle/>
          <a:p>
            <a:r>
              <a:rPr lang="en-AU" sz="6000" dirty="0">
                <a:solidFill>
                  <a:srgbClr val="FF0000"/>
                </a:solidFill>
                <a:cs typeface="Arial" panose="020B0604020202020204" pitchFamily="34" charset="0"/>
              </a:rPr>
              <a:t>Director of IngramSpark</a:t>
            </a:r>
          </a:p>
          <a:p>
            <a:endParaRPr lang="en-AU" sz="35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AU" sz="4900" dirty="0">
                <a:cs typeface="Arial" panose="020B0604020202020204" pitchFamily="34" charset="0"/>
              </a:rPr>
              <a:t>Former Board Member, IBPA 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AU" sz="4900" dirty="0">
                <a:cs typeface="Arial" panose="020B0604020202020204" pitchFamily="34" charset="0"/>
              </a:rPr>
              <a:t>Manager at Amazon/</a:t>
            </a:r>
            <a:r>
              <a:rPr lang="en-AU" sz="4900" dirty="0" err="1">
                <a:cs typeface="Arial" panose="020B0604020202020204" pitchFamily="34" charset="0"/>
              </a:rPr>
              <a:t>Createspace</a:t>
            </a:r>
            <a:endParaRPr lang="en-AU" sz="49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AU" sz="4900" dirty="0">
                <a:cs typeface="Arial" panose="020B0604020202020204" pitchFamily="34" charset="0"/>
              </a:rPr>
              <a:t>Executive Director of University Relations/Univ of Wisconsin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AU" sz="4900" dirty="0">
                <a:cs typeface="Arial" panose="020B0604020202020204" pitchFamily="34" charset="0"/>
              </a:rPr>
              <a:t>CEO/Founder Summerhouse Press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AU" sz="4900" dirty="0">
                <a:cs typeface="Arial" panose="020B0604020202020204" pitchFamily="34" charset="0"/>
              </a:rPr>
              <a:t>Assistant Director of USC Press</a:t>
            </a:r>
          </a:p>
          <a:p>
            <a:pPr>
              <a:lnSpc>
                <a:spcPct val="170000"/>
              </a:lnSpc>
            </a:pPr>
            <a:br>
              <a:rPr lang="en-AU" sz="2300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sz="2300" dirty="0"/>
          </a:p>
        </p:txBody>
      </p:sp>
      <p:pic>
        <p:nvPicPr>
          <p:cNvPr id="3" name="Picture Placeholder 2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595E91EC-A58E-4012-AC45-C14C81F146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08" r="6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2626747"/>
      </p:ext>
    </p:extLst>
  </p:cSld>
  <p:clrMapOvr>
    <a:masterClrMapping/>
  </p:clrMapOvr>
  <p:transition spd="slow" advClick="0" advTm="8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231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pc="-150" dirty="0">
                <a:solidFill>
                  <a:srgbClr val="4E9EB8"/>
                </a:solidFill>
                <a:latin typeface="Open Sans" panose="020B0606030504020204"/>
              </a:rPr>
              <a:t>Why POD Makes Sense</a:t>
            </a:r>
            <a:br>
              <a:rPr lang="en-US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16518D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3" y="1238927"/>
            <a:ext cx="80834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inventory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to manage—print as you need reduces financial risk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warehousing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guesswork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regarding potential demand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orders to pack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and ship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global distribution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/retailer markets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at any time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turnaround</a:t>
            </a:r>
          </a:p>
        </p:txBody>
      </p:sp>
    </p:spTree>
    <p:extLst>
      <p:ext uri="{BB962C8B-B14F-4D97-AF65-F5344CB8AC3E}">
        <p14:creationId xmlns:p14="http://schemas.microsoft.com/office/powerpoint/2010/main" val="2601605340"/>
      </p:ext>
    </p:extLst>
  </p:cSld>
  <p:clrMapOvr>
    <a:masterClrMapping/>
  </p:clrMapOvr>
  <p:transition spd="slow" advClick="0" advTm="8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1CD33A-BBF5-4E48-8BE9-933B1F1F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IngramSpark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A91F9-B771-4100-81C6-A760D16C1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936" y="1031121"/>
            <a:ext cx="4850750" cy="3760335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522489392"/>
      </p:ext>
    </p:extLst>
  </p:cSld>
  <p:clrMapOvr>
    <a:masterClrMapping/>
  </p:clrMapOvr>
  <p:transition spd="slow" advClick="0" advTm="8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688C6-78A0-4188-BEFF-7A6E14C6B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44" y="0"/>
            <a:ext cx="7992534" cy="5060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8E173-8F5C-4F5B-B5D3-23A7CEFFE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541" y="3048738"/>
            <a:ext cx="2388459" cy="213646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094816595"/>
      </p:ext>
    </p:extLst>
  </p:cSld>
  <p:clrMapOvr>
    <a:masterClrMapping/>
  </p:clrMapOvr>
  <p:transition spd="slow" advClick="0" advTm="8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4A991B-A410-431D-BD1D-DE46A6C7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me with Toni Morrison</a:t>
            </a:r>
          </a:p>
        </p:txBody>
      </p:sp>
      <p:pic>
        <p:nvPicPr>
          <p:cNvPr id="9" name="Picture 8" descr="Toni Mrrison&#10;&#10;Description automatically generated">
            <a:extLst>
              <a:ext uri="{FF2B5EF4-FFF2-40B4-BE49-F238E27FC236}">
                <a16:creationId xmlns:a16="http://schemas.microsoft.com/office/drawing/2014/main" id="{E8DB8314-7245-40F1-B57A-925D8D4C3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12" y="1159157"/>
            <a:ext cx="2545659" cy="1928337"/>
          </a:xfrm>
          <a:prstGeom prst="rect">
            <a:avLst/>
          </a:prstGeom>
        </p:spPr>
      </p:pic>
      <p:pic>
        <p:nvPicPr>
          <p:cNvPr id="11" name="Picture 10" descr="Robin Cutler accepting the Authors Guild Award, 2017&#10;&#10;Description automatically generated">
            <a:extLst>
              <a:ext uri="{FF2B5EF4-FFF2-40B4-BE49-F238E27FC236}">
                <a16:creationId xmlns:a16="http://schemas.microsoft.com/office/drawing/2014/main" id="{1CC60E36-3399-4FA5-B5E0-81096915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962" y="2310823"/>
            <a:ext cx="2879923" cy="1915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F725D-EEFB-444B-9220-835EC95E3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191" y="1324934"/>
            <a:ext cx="2786180" cy="24936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118367592"/>
      </p:ext>
    </p:extLst>
  </p:cSld>
  <p:clrMapOvr>
    <a:masterClrMapping/>
  </p:clrMapOvr>
  <p:transition spd="slow" advClick="0" advTm="8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4A991B-A410-431D-BD1D-DE46A6C7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IngramSpark 2019 Accomplishments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2E605-D76A-409E-A1E5-EB79DE26E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14594"/>
            <a:ext cx="4943133" cy="2913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0BFF4-65FD-4BB9-9A23-DC7CAA9C3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29" y="812835"/>
            <a:ext cx="3191354" cy="4706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A1723-5DF1-4687-94C0-84D969CC1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54" y="1044334"/>
            <a:ext cx="3556478" cy="3255211"/>
          </a:xfrm>
          <a:prstGeom prst="rect">
            <a:avLst/>
          </a:prstGeom>
        </p:spPr>
      </p:pic>
      <p:sp>
        <p:nvSpPr>
          <p:cNvPr id="16" name="Explosion 2 7">
            <a:extLst>
              <a:ext uri="{FF2B5EF4-FFF2-40B4-BE49-F238E27FC236}">
                <a16:creationId xmlns:a16="http://schemas.microsoft.com/office/drawing/2014/main" id="{319D1DCA-578A-4B8C-8989-3152CD5B7B9E}"/>
              </a:ext>
            </a:extLst>
          </p:cNvPr>
          <p:cNvSpPr/>
          <p:nvPr/>
        </p:nvSpPr>
        <p:spPr>
          <a:xfrm>
            <a:off x="793064" y="688053"/>
            <a:ext cx="2398337" cy="1925951"/>
          </a:xfrm>
          <a:prstGeom prst="irregularSeal2">
            <a:avLst/>
          </a:prstGeom>
          <a:solidFill>
            <a:srgbClr val="FFFF00"/>
          </a:solidFill>
          <a:ln>
            <a:solidFill>
              <a:srgbClr val="FFF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5A5E57-7D54-49AD-8A93-831445F527B7}"/>
              </a:ext>
            </a:extLst>
          </p:cNvPr>
          <p:cNvSpPr txBox="1"/>
          <p:nvPr/>
        </p:nvSpPr>
        <p:spPr>
          <a:xfrm rot="20174072">
            <a:off x="579260" y="1442349"/>
            <a:ext cx="28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4 Books on </a:t>
            </a:r>
          </a:p>
          <a:p>
            <a:pPr algn="ctr"/>
            <a:r>
              <a:rPr lang="en-US" sz="1600" b="1" dirty="0"/>
              <a:t>Target Shelves! </a:t>
            </a:r>
          </a:p>
        </p:txBody>
      </p:sp>
      <p:sp>
        <p:nvSpPr>
          <p:cNvPr id="18" name="Explosion 2 8">
            <a:extLst>
              <a:ext uri="{FF2B5EF4-FFF2-40B4-BE49-F238E27FC236}">
                <a16:creationId xmlns:a16="http://schemas.microsoft.com/office/drawing/2014/main" id="{D67F89BA-CD88-4E25-AE6C-59B40D5D4BF3}"/>
              </a:ext>
            </a:extLst>
          </p:cNvPr>
          <p:cNvSpPr/>
          <p:nvPr/>
        </p:nvSpPr>
        <p:spPr>
          <a:xfrm>
            <a:off x="4946531" y="2931406"/>
            <a:ext cx="2398337" cy="1925951"/>
          </a:xfrm>
          <a:prstGeom prst="irregularSeal2">
            <a:avLst/>
          </a:prstGeom>
          <a:solidFill>
            <a:srgbClr val="FFFF00"/>
          </a:solidFill>
          <a:ln>
            <a:solidFill>
              <a:srgbClr val="FFF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D36DFC-87EB-4FE7-BE83-41471F54E161}"/>
              </a:ext>
            </a:extLst>
          </p:cNvPr>
          <p:cNvSpPr txBox="1"/>
          <p:nvPr/>
        </p:nvSpPr>
        <p:spPr>
          <a:xfrm rot="20174072">
            <a:off x="4655231" y="3601993"/>
            <a:ext cx="28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 NY Times</a:t>
            </a:r>
          </a:p>
          <a:p>
            <a:pPr algn="ctr"/>
            <a:r>
              <a:rPr lang="en-US" sz="1600" b="1" dirty="0"/>
              <a:t>Bestsellers!</a:t>
            </a:r>
          </a:p>
        </p:txBody>
      </p:sp>
    </p:spTree>
    <p:extLst>
      <p:ext uri="{BB962C8B-B14F-4D97-AF65-F5344CB8AC3E}">
        <p14:creationId xmlns:p14="http://schemas.microsoft.com/office/powerpoint/2010/main" val="776011594"/>
      </p:ext>
    </p:extLst>
  </p:cSld>
  <p:clrMapOvr>
    <a:masterClrMapping/>
  </p:clrMapOvr>
  <p:transition spd="slow" advClick="0" advTm="8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231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9EB8"/>
                </a:solidFill>
              </a:rPr>
              <a:t>How it Works</a:t>
            </a:r>
            <a:br>
              <a:rPr lang="en-US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16518D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03350" y="1267167"/>
            <a:ext cx="781594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You setup your FINISHED book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Provide book metadata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Upload final digital files for P&amp;E; P-only or E-only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Or use our Book Building Tool to format your book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You get an e-proof—order a print copy</a:t>
            </a:r>
          </a:p>
        </p:txBody>
      </p:sp>
    </p:spTree>
    <p:extLst>
      <p:ext uri="{BB962C8B-B14F-4D97-AF65-F5344CB8AC3E}">
        <p14:creationId xmlns:p14="http://schemas.microsoft.com/office/powerpoint/2010/main" val="602748911"/>
      </p:ext>
    </p:extLst>
  </p:cSld>
  <p:clrMapOvr>
    <a:masterClrMapping/>
  </p:clrMapOvr>
  <p:transition spd="slow" advClick="0" advTm="8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231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9EB8"/>
                </a:solidFill>
              </a:rPr>
              <a:t>How it Works</a:t>
            </a:r>
            <a:br>
              <a:rPr lang="en-US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16518D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3" y="1146594"/>
            <a:ext cx="781594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Enable Distribution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/>
                <a:cs typeface="Arial" panose="020B0604020202020204" pitchFamily="34" charset="0"/>
              </a:rPr>
              <a:t>Publisher Direct Orders--</a:t>
            </a: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Manufactured in US, UK, AU and drop shipped wherever you want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You pay for printing, shipping, taxes at time of order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/>
                <a:cs typeface="Arial" panose="020B0604020202020204" pitchFamily="34" charset="0"/>
              </a:rPr>
              <a:t>Orders from our Trade partners--</a:t>
            </a: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We receive order and manufacture and ship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You are paid for these orders 90 days later</a:t>
            </a:r>
          </a:p>
        </p:txBody>
      </p:sp>
    </p:spTree>
    <p:extLst>
      <p:ext uri="{BB962C8B-B14F-4D97-AF65-F5344CB8AC3E}">
        <p14:creationId xmlns:p14="http://schemas.microsoft.com/office/powerpoint/2010/main" val="237627160"/>
      </p:ext>
    </p:extLst>
  </p:cSld>
  <p:clrMapOvr>
    <a:masterClrMapping/>
  </p:clrMapOvr>
  <p:transition spd="slow" advClick="0" advTm="8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4E9EB8"/>
                </a:solidFill>
              </a:rPr>
              <a:t>Things to Get Right Before Publishing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2" y="931151"/>
            <a:ext cx="8912503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Do your </a:t>
            </a: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market research </a:t>
            </a:r>
            <a:r>
              <a:rPr lang="en-AU" sz="2000" dirty="0">
                <a:latin typeface="Open Sans" panose="020B0606030504020204"/>
              </a:rPr>
              <a:t>on your topic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Know your reader/audience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Have a budget that you can afford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Work with </a:t>
            </a: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professionals</a:t>
            </a:r>
            <a:r>
              <a:rPr lang="en-AU" sz="2000" dirty="0">
                <a:latin typeface="Open Sans" panose="020B0606030504020204"/>
              </a:rPr>
              <a:t>: editors; designer, marketers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Test drive the </a:t>
            </a: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TITLE </a:t>
            </a:r>
            <a:r>
              <a:rPr lang="mr-IN" sz="2000" dirty="0">
                <a:latin typeface="Open Sans" panose="020B0606030504020204"/>
              </a:rPr>
              <a:t>–</a:t>
            </a:r>
            <a:r>
              <a:rPr lang="en-AU" sz="2000" dirty="0">
                <a:latin typeface="Open Sans" panose="020B0606030504020204"/>
              </a:rPr>
              <a:t> original, memorable, relevant, unique.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Provide a clear idea for </a:t>
            </a: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cover design</a:t>
            </a:r>
            <a:r>
              <a:rPr lang="en-AU" sz="2000" dirty="0">
                <a:latin typeface="Open Sans" panose="020B0606030504020204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Perfect the </a:t>
            </a: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blurb</a:t>
            </a:r>
            <a:r>
              <a:rPr lang="en-AU" sz="2000" dirty="0">
                <a:latin typeface="Open Sans" panose="020B0606030504020204"/>
              </a:rPr>
              <a:t> </a:t>
            </a:r>
            <a:r>
              <a:rPr lang="mr-IN" sz="2000" dirty="0">
                <a:latin typeface="Open Sans" panose="020B0606030504020204"/>
              </a:rPr>
              <a:t>–</a:t>
            </a:r>
            <a:r>
              <a:rPr lang="en-AU" sz="2000" dirty="0">
                <a:latin typeface="Open Sans" panose="020B0606030504020204"/>
              </a:rPr>
              <a:t> the all-important 150 words!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Open Sans" panose="020B0606030504020204"/>
              </a:rPr>
              <a:t>Get </a:t>
            </a: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endorsements</a:t>
            </a:r>
            <a:endParaRPr lang="en-AU" sz="2000" dirty="0">
              <a:latin typeface="Open Sans" panose="020B0606030504020204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Be interesting </a:t>
            </a:r>
            <a:r>
              <a:rPr lang="en-AU" sz="2000" dirty="0">
                <a:latin typeface="Open Sans" panose="020B0606030504020204"/>
              </a:rPr>
              <a:t>as an author/build your brand--photo/bio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F0000"/>
                </a:solidFill>
                <a:latin typeface="Open Sans" panose="020B0606030504020204"/>
              </a:rPr>
              <a:t>Be social on social</a:t>
            </a:r>
          </a:p>
        </p:txBody>
      </p:sp>
    </p:spTree>
    <p:extLst>
      <p:ext uri="{BB962C8B-B14F-4D97-AF65-F5344CB8AC3E}">
        <p14:creationId xmlns:p14="http://schemas.microsoft.com/office/powerpoint/2010/main" val="2215638502"/>
      </p:ext>
    </p:extLst>
  </p:cSld>
  <p:clrMapOvr>
    <a:masterClrMapping/>
  </p:clrMapOvr>
  <p:transition spd="slow" advClick="0" advTm="8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9EB8"/>
                </a:solidFill>
              </a:rPr>
              <a:t>Retail Price and Wholesale Discount</a:t>
            </a: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3" y="931151"/>
            <a:ext cx="84553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Know the print cost for your book</a:t>
            </a:r>
            <a:r>
              <a:rPr lang="en-US" sz="2000" dirty="0"/>
              <a:t>. You will also need this information when deciding on the retail price. </a:t>
            </a:r>
          </a:p>
          <a:p>
            <a:r>
              <a:rPr lang="en-US" sz="2000" dirty="0"/>
              <a:t>Use the online </a:t>
            </a:r>
            <a:r>
              <a:rPr lang="en-US" sz="2000" b="1" dirty="0">
                <a:solidFill>
                  <a:srgbClr val="FF0000"/>
                </a:solidFill>
              </a:rPr>
              <a:t>Publisher Compensation Calculator </a:t>
            </a:r>
            <a:r>
              <a:rPr lang="en-US" sz="2000" dirty="0"/>
              <a:t>located under </a:t>
            </a:r>
            <a:r>
              <a:rPr lang="en-US" sz="2000" b="1" dirty="0"/>
              <a:t>TOOLS at </a:t>
            </a:r>
            <a:r>
              <a:rPr lang="en-US" sz="2000" b="1" dirty="0">
                <a:hlinkClick r:id="rId4"/>
              </a:rPr>
              <a:t>www.ingramspark.com</a:t>
            </a:r>
            <a:endParaRPr lang="en-US" sz="2000" b="1" dirty="0"/>
          </a:p>
          <a:p>
            <a:r>
              <a:rPr lang="en-US" sz="2000" b="1" dirty="0"/>
              <a:t>Example: </a:t>
            </a:r>
          </a:p>
          <a:p>
            <a:r>
              <a:rPr lang="en-US" dirty="0"/>
              <a:t>$20		Retail price</a:t>
            </a:r>
          </a:p>
          <a:p>
            <a:r>
              <a:rPr lang="en-US" u="sng" dirty="0"/>
              <a:t>-53%</a:t>
            </a:r>
            <a:r>
              <a:rPr lang="en-US" dirty="0"/>
              <a:t>	wholesale discount (Your choice between 30-55% off retail price—this</a:t>
            </a:r>
          </a:p>
          <a:p>
            <a:r>
              <a:rPr lang="en-US" dirty="0"/>
              <a:t>                includes Ingram’s cut as the wholesaler)</a:t>
            </a:r>
          </a:p>
          <a:p>
            <a:r>
              <a:rPr lang="en-US" dirty="0"/>
              <a:t>$9.40	what the retailer pays us for the book)</a:t>
            </a:r>
          </a:p>
          <a:p>
            <a:r>
              <a:rPr lang="en-US" u="sng" dirty="0"/>
              <a:t>-$4.81</a:t>
            </a:r>
            <a:r>
              <a:rPr lang="en-US" dirty="0"/>
              <a:t>	Print cost for 300 page 6x9 paperback</a:t>
            </a:r>
          </a:p>
          <a:p>
            <a:r>
              <a:rPr lang="en-US" b="1" dirty="0">
                <a:solidFill>
                  <a:schemeClr val="accent1"/>
                </a:solidFill>
              </a:rPr>
              <a:t>$4.59</a:t>
            </a:r>
            <a:r>
              <a:rPr lang="en-US" dirty="0"/>
              <a:t>	Compensation paid to you approximately 90 days later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3352727"/>
      </p:ext>
    </p:extLst>
  </p:cSld>
  <p:clrMapOvr>
    <a:masterClrMapping/>
  </p:clrMapOvr>
  <p:transition spd="slow" advClick="0" advTm="8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Invest in Editing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C701F4-491C-4A5B-A351-DC07818B91D7}"/>
              </a:ext>
            </a:extLst>
          </p:cNvPr>
          <p:cNvSpPr/>
          <p:nvPr/>
        </p:nvSpPr>
        <p:spPr>
          <a:xfrm>
            <a:off x="707572" y="977317"/>
            <a:ext cx="38644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1st Stage of Editing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Beta Readers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Writing Groups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Online Workshops 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Your Mom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nd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 Stage –Developmental Editor 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Plot Help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Character Development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Setting</a:t>
            </a:r>
          </a:p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</a:rPr>
              <a:t>Voice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C2CE07-B140-49C1-9959-F823E942012E}"/>
              </a:ext>
            </a:extLst>
          </p:cNvPr>
          <p:cNvSpPr/>
          <p:nvPr/>
        </p:nvSpPr>
        <p:spPr>
          <a:xfrm>
            <a:off x="4571999" y="102746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 Stage of Editing- Copy Editor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Spelling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Punctuation 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Fact-checking</a:t>
            </a:r>
          </a:p>
          <a:p>
            <a:pPr marL="257175" lvl="0" indent="-257175">
              <a:buFont typeface="Arial" charset="0"/>
              <a:buChar char="•"/>
            </a:pP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Stage of Editing- Proofreader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 AFTER your edits are done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Catches any missed mistakes- grammar, spelling, punctuation and formatting</a:t>
            </a:r>
          </a:p>
          <a:p>
            <a:pPr marL="257175" lvl="0" indent="-257175">
              <a:buFont typeface="Arial" charset="0"/>
              <a:buChar char="•"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out loud</a:t>
            </a:r>
          </a:p>
        </p:txBody>
      </p:sp>
    </p:spTree>
    <p:extLst>
      <p:ext uri="{BB962C8B-B14F-4D97-AF65-F5344CB8AC3E}">
        <p14:creationId xmlns:p14="http://schemas.microsoft.com/office/powerpoint/2010/main" val="371751956"/>
      </p:ext>
    </p:extLst>
  </p:cSld>
  <p:clrMapOvr>
    <a:masterClrMapping/>
  </p:clrMapOvr>
  <p:transition spd="slow" advClick="0" advTm="8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Publishing Evolution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3" y="1142722"/>
            <a:ext cx="86930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/>
              </a:rPr>
              <a:t>Traditional—</a:t>
            </a:r>
            <a:r>
              <a:rPr lang="en-US" dirty="0">
                <a:latin typeface="Open Sans" panose="020B0606030504020204"/>
              </a:rPr>
              <a:t>stable for hundreds of years until 2000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Publishers as gatekeepers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Very few authors got published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Publisher paid for everything and made all decisions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Slow to market—18 months to 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Slow to be paid</a:t>
            </a:r>
          </a:p>
          <a:p>
            <a:pPr marL="0" lvl="1"/>
            <a:r>
              <a:rPr lang="en-US" b="1" dirty="0">
                <a:solidFill>
                  <a:srgbClr val="FF0000"/>
                </a:solidFill>
                <a:latin typeface="Open Sans" panose="020B0606030504020204"/>
              </a:rPr>
              <a:t>Indie</a:t>
            </a:r>
            <a:r>
              <a:rPr lang="en-US" b="1" dirty="0">
                <a:solidFill>
                  <a:srgbClr val="C00000"/>
                </a:solidFill>
                <a:latin typeface="Open Sans" panose="020B0606030504020204"/>
              </a:rPr>
              <a:t> </a:t>
            </a:r>
            <a:endParaRPr lang="en-US" dirty="0">
              <a:latin typeface="Open Sans" panose="020B0606030504020204"/>
            </a:endParaRPr>
          </a:p>
          <a:p>
            <a:pPr marL="795528" lvl="1" indent="-283464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What’s the Internet? (1993)  EB Online</a:t>
            </a:r>
          </a:p>
          <a:p>
            <a:pPr marL="795528" lvl="1" indent="-283464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Rise of Amazon—decline of booksellers and publishers</a:t>
            </a:r>
          </a:p>
          <a:p>
            <a:pPr marL="795528" lvl="1" indent="-283464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Improvements in POD/distribution</a:t>
            </a:r>
          </a:p>
          <a:p>
            <a:pPr marL="795528" lvl="1" indent="-283464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Rise of Indie booksellers, publishers and authors</a:t>
            </a:r>
          </a:p>
          <a:p>
            <a:pPr marL="795528" lvl="1" indent="-283464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Quick to market, author making decisions</a:t>
            </a:r>
          </a:p>
          <a:p>
            <a:pPr marL="512064" lvl="1"/>
            <a:endParaRPr lang="en-US" dirty="0">
              <a:latin typeface="Open Sans" panose="020B0606030504020204"/>
            </a:endParaRPr>
          </a:p>
          <a:p>
            <a:pPr marL="512064" lvl="1"/>
            <a:endParaRPr lang="en-US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6127154"/>
      </p:ext>
    </p:extLst>
  </p:cSld>
  <p:clrMapOvr>
    <a:masterClrMapping/>
  </p:clrMapOvr>
  <p:transition spd="slow" advClick="0" advTm="8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Invest in Book Design</a:t>
            </a: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3" y="1356635"/>
            <a:ext cx="84553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it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 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book organization of the interior and cover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design alongside other books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has to work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small 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(very small online)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spend $500+ to $5K for original illustration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cover 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make someone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 it up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cover </a:t>
            </a:r>
            <a:r>
              <a:rPr lang="en-US" sz="20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make someone take it to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register</a:t>
            </a:r>
          </a:p>
          <a:p>
            <a:pPr marL="742950" lvl="1" indent="-28575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Endorsements, blurbs, author bio, pricing, barcode</a:t>
            </a:r>
          </a:p>
          <a:p>
            <a:pPr marL="742950" lvl="1" indent="-28575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rgbClr val="4F5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forget the design of the spine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8073772"/>
      </p:ext>
    </p:extLst>
  </p:cSld>
  <p:clrMapOvr>
    <a:masterClrMapping/>
  </p:clrMapOvr>
  <p:transition spd="slow" advClick="0" advTm="8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Cover Design—Good Examples</a:t>
            </a: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BE42F-8F4A-4645-8DE5-BE16E5F0F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" y="1486816"/>
            <a:ext cx="1436889" cy="2326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9B794-F471-4621-B786-BABAA4E85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14" y="997174"/>
            <a:ext cx="1916480" cy="3170358"/>
          </a:xfrm>
          <a:prstGeom prst="rect">
            <a:avLst/>
          </a:prstGeom>
        </p:spPr>
      </p:pic>
      <p:pic>
        <p:nvPicPr>
          <p:cNvPr id="7" name="Picture 2" descr="https://prodimage.images-bn.com/pimages/9781943824281_p0_v1_s600x595.jpg">
            <a:extLst>
              <a:ext uri="{FF2B5EF4-FFF2-40B4-BE49-F238E27FC236}">
                <a16:creationId xmlns:a16="http://schemas.microsoft.com/office/drawing/2014/main" id="{0CACB39D-4DDA-45E5-A781-7A9D64F6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93" y="1803736"/>
            <a:ext cx="2741429" cy="28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1DF77-CB96-4B48-9C63-C274B3F08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035" y="1410028"/>
            <a:ext cx="1717480" cy="23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52985"/>
      </p:ext>
    </p:extLst>
  </p:cSld>
  <p:clrMapOvr>
    <a:masterClrMapping/>
  </p:clrMapOvr>
  <p:transition spd="slow" advClick="0" advTm="8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Invest in Marketing--</a:t>
            </a:r>
            <a:r>
              <a:rPr lang="en-US" sz="2800" b="0" dirty="0">
                <a:solidFill>
                  <a:srgbClr val="4E9EB8"/>
                </a:solidFill>
              </a:rPr>
              <a:t>DIY or Hire</a:t>
            </a: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3" y="1099344"/>
            <a:ext cx="84553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529B"/>
                </a:solidFill>
              </a:rPr>
              <a:t>The Author Platform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Build your profile </a:t>
            </a:r>
            <a:r>
              <a:rPr lang="en-US" sz="2000" dirty="0">
                <a:solidFill>
                  <a:srgbClr val="4F504F"/>
                </a:solidFill>
              </a:rPr>
              <a:t>online </a:t>
            </a:r>
            <a:r>
              <a:rPr lang="en-US" sz="2000" i="1" dirty="0">
                <a:solidFill>
                  <a:srgbClr val="4F504F"/>
                </a:solidFill>
              </a:rPr>
              <a:t>and</a:t>
            </a:r>
            <a:r>
              <a:rPr lang="en-US" sz="2000" dirty="0">
                <a:solidFill>
                  <a:srgbClr val="4F504F"/>
                </a:solidFill>
              </a:rPr>
              <a:t> in person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504F"/>
                </a:solidFill>
              </a:rPr>
              <a:t>Have a </a:t>
            </a:r>
            <a:r>
              <a:rPr lang="en-US" sz="2000" dirty="0">
                <a:solidFill>
                  <a:srgbClr val="FF0000"/>
                </a:solidFill>
              </a:rPr>
              <a:t>website—collect email addresses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504F"/>
                </a:solidFill>
              </a:rPr>
              <a:t>Sample chapters/Giveaways/Point of Sale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504F"/>
                </a:solidFill>
              </a:rPr>
              <a:t>Create a </a:t>
            </a:r>
            <a:r>
              <a:rPr lang="en-US" sz="2000" dirty="0">
                <a:solidFill>
                  <a:srgbClr val="FF0000"/>
                </a:solidFill>
              </a:rPr>
              <a:t>blog</a:t>
            </a:r>
            <a:r>
              <a:rPr lang="en-US" sz="2000" dirty="0">
                <a:solidFill>
                  <a:srgbClr val="4F504F"/>
                </a:solidFill>
              </a:rPr>
              <a:t> - and keep it updated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504F"/>
                </a:solidFill>
              </a:rPr>
              <a:t>Use </a:t>
            </a:r>
            <a:r>
              <a:rPr lang="en-US" sz="2000" dirty="0">
                <a:solidFill>
                  <a:srgbClr val="FF0000"/>
                </a:solidFill>
              </a:rPr>
              <a:t>social media </a:t>
            </a:r>
            <a:r>
              <a:rPr lang="en-US" sz="2000" dirty="0">
                <a:solidFill>
                  <a:srgbClr val="4F504F"/>
                </a:solidFill>
              </a:rPr>
              <a:t>(FB, twitter, YouTube, Instagram)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504F"/>
                </a:solidFill>
              </a:rPr>
              <a:t>Associations; </a:t>
            </a:r>
            <a:r>
              <a:rPr lang="en-US" sz="2000" dirty="0">
                <a:solidFill>
                  <a:srgbClr val="FF0000"/>
                </a:solidFill>
              </a:rPr>
              <a:t>Networking</a:t>
            </a:r>
            <a:r>
              <a:rPr lang="en-US" sz="2000" dirty="0">
                <a:solidFill>
                  <a:srgbClr val="4F504F"/>
                </a:solidFill>
              </a:rPr>
              <a:t>; Conferences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Media exposure</a:t>
            </a:r>
            <a:r>
              <a:rPr lang="en-US" sz="2000" dirty="0">
                <a:solidFill>
                  <a:srgbClr val="4F504F"/>
                </a:solidFill>
              </a:rPr>
              <a:t>; pre- and post-publication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Review</a:t>
            </a:r>
            <a:r>
              <a:rPr lang="en-US" sz="2000" dirty="0">
                <a:solidFill>
                  <a:srgbClr val="4F504F"/>
                </a:solidFill>
              </a:rPr>
              <a:t> copies and </a:t>
            </a:r>
            <a:r>
              <a:rPr lang="en-US" sz="2000" dirty="0">
                <a:solidFill>
                  <a:srgbClr val="FF0000"/>
                </a:solidFill>
              </a:rPr>
              <a:t>Award </a:t>
            </a:r>
            <a:r>
              <a:rPr lang="en-US" sz="2000" dirty="0">
                <a:solidFill>
                  <a:srgbClr val="4F504F"/>
                </a:solidFill>
              </a:rPr>
              <a:t>submissions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504F"/>
                </a:solidFill>
              </a:rPr>
              <a:t>Book </a:t>
            </a:r>
            <a:r>
              <a:rPr lang="en-US" sz="2000" dirty="0">
                <a:solidFill>
                  <a:srgbClr val="FF0000"/>
                </a:solidFill>
              </a:rPr>
              <a:t>launch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7779613"/>
      </p:ext>
    </p:extLst>
  </p:cSld>
  <p:clrMapOvr>
    <a:masterClrMapping/>
  </p:clrMapOvr>
  <p:transition spd="slow" advClick="0" advTm="8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METADATA </a:t>
            </a:r>
            <a:r>
              <a:rPr lang="en-US" sz="2400" dirty="0">
                <a:solidFill>
                  <a:srgbClr val="4E9EB8"/>
                </a:solidFill>
              </a:rPr>
              <a:t>needed for distribution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231496" y="931151"/>
            <a:ext cx="8912503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Title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--concise, unique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Robust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description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, starting with a pitch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Author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/contributors on the cover—make sure they match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Most specific subject categories BISAC/</a:t>
            </a:r>
            <a:r>
              <a:rPr lang="en-US" sz="2000" dirty="0" err="1">
                <a:latin typeface="Open Sans" panose="020B0606030504020204"/>
                <a:cs typeface="Arial" panose="020B0604020202020204" pitchFamily="34" charset="0"/>
              </a:rPr>
              <a:t>Thema</a:t>
            </a:r>
            <a:endParaRPr lang="en-US" sz="2000" dirty="0">
              <a:latin typeface="Open Sans" panose="020B0606030504020204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Format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 (paperback, hardcover, eBook)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Series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: Use it if you have it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Keywords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should be relevant and non-fluff; 7-11 words or phrase; consumer-focused used for search; not on the screen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 Imprint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(Publisher) Name</a:t>
            </a:r>
          </a:p>
        </p:txBody>
      </p:sp>
    </p:spTree>
    <p:extLst>
      <p:ext uri="{BB962C8B-B14F-4D97-AF65-F5344CB8AC3E}">
        <p14:creationId xmlns:p14="http://schemas.microsoft.com/office/powerpoint/2010/main" val="2914473072"/>
      </p:ext>
    </p:extLst>
  </p:cSld>
  <p:clrMapOvr>
    <a:masterClrMapping/>
  </p:clrMapOvr>
  <p:transition spd="slow" advClick="0" advTm="8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METADATA </a:t>
            </a:r>
            <a:r>
              <a:rPr lang="en-US" sz="2400" dirty="0">
                <a:solidFill>
                  <a:srgbClr val="4E9EB8"/>
                </a:solidFill>
              </a:rPr>
              <a:t>to help you sell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3" y="1142722"/>
            <a:ext cx="891250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Author Biography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, affiliations, location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Reviews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, endorsements, TOC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Audience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(Adult, YA, JUV—age, grade)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ISBN’s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 (own your own)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Pricing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in Global Markets (US, UK, EU, CA, AU)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Print Attributes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(size, # pages, paper color)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Retail Discount and Returnability 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(</a:t>
            </a:r>
            <a:r>
              <a:rPr lang="en-US" sz="1600" i="1" dirty="0">
                <a:latin typeface="Open Sans" panose="020B0606030504020204"/>
                <a:cs typeface="Arial" panose="020B0604020202020204" pitchFamily="34" charset="0"/>
              </a:rPr>
              <a:t>nonreturnable, return-deliver, return-destroy)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Publication Date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Open Sans" panose="020B0606030504020204"/>
                <a:cs typeface="Arial" panose="020B0604020202020204" pitchFamily="34" charset="0"/>
              </a:rPr>
              <a:t>On Sale Date </a:t>
            </a:r>
            <a:r>
              <a:rPr lang="en-US" sz="2000" dirty="0">
                <a:latin typeface="Open Sans" panose="020B0606030504020204"/>
                <a:cs typeface="Arial" panose="020B0604020202020204" pitchFamily="34" charset="0"/>
              </a:rPr>
              <a:t>- Preorders</a:t>
            </a:r>
          </a:p>
        </p:txBody>
      </p:sp>
    </p:spTree>
    <p:extLst>
      <p:ext uri="{BB962C8B-B14F-4D97-AF65-F5344CB8AC3E}">
        <p14:creationId xmlns:p14="http://schemas.microsoft.com/office/powerpoint/2010/main" val="1983537175"/>
      </p:ext>
    </p:extLst>
  </p:cSld>
  <p:clrMapOvr>
    <a:masterClrMapping/>
  </p:clrMapOvr>
  <p:transition spd="slow" advClick="0" advTm="8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Author Success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450952" y="934085"/>
            <a:ext cx="89125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Open Sans" panose="020B0606030504020204"/>
              </a:rPr>
              <a:t>David </a:t>
            </a:r>
            <a:r>
              <a:rPr lang="en-US" sz="3200" b="1" dirty="0" err="1">
                <a:latin typeface="Open Sans" panose="020B0606030504020204"/>
              </a:rPr>
              <a:t>Goggins</a:t>
            </a:r>
            <a:endParaRPr lang="en-US" sz="3200" b="1" dirty="0">
              <a:latin typeface="Open Sans" panose="020B0606030504020204"/>
            </a:endParaRPr>
          </a:p>
          <a:p>
            <a:r>
              <a:rPr lang="en-US" sz="1600" dirty="0">
                <a:latin typeface="Open Sans" panose="020B0606030504020204"/>
              </a:rPr>
              <a:t>Retired Navy Seal, Endurance Athlete, Inspiration</a:t>
            </a:r>
          </a:p>
          <a:p>
            <a:r>
              <a:rPr lang="en-US" sz="1600" dirty="0">
                <a:latin typeface="Open Sans" panose="020B0606030504020204"/>
              </a:rPr>
              <a:t>700k followers on FB</a:t>
            </a:r>
          </a:p>
          <a:p>
            <a:r>
              <a:rPr lang="en-US" sz="1600" dirty="0">
                <a:latin typeface="Open Sans" panose="020B0606030504020204"/>
              </a:rPr>
              <a:t>Created demand and then started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7DE0B-7CD6-4AF1-94A0-EC6B6F9F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23" y="16686"/>
            <a:ext cx="3680704" cy="4615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9B94B-1208-46CA-8E6F-53E0E5ACB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642" y="2257524"/>
            <a:ext cx="188383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57314"/>
      </p:ext>
    </p:extLst>
  </p:cSld>
  <p:clrMapOvr>
    <a:masterClrMapping/>
  </p:clrMapOvr>
  <p:transition spd="slow" advClick="0" advTm="8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Publishing/</a:t>
            </a:r>
            <a:r>
              <a:rPr lang="en-US" sz="3100" b="0" dirty="0">
                <a:solidFill>
                  <a:srgbClr val="4E9EB8"/>
                </a:solidFill>
              </a:rPr>
              <a:t>Libraries and Booksellers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B8391-0067-43E3-96C7-42AA3E194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5" y="1015511"/>
            <a:ext cx="3431286" cy="3611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3B446-4706-4BE4-945C-0D1D6702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696" y="3076707"/>
            <a:ext cx="3665506" cy="14939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1CCE4-DC8F-4CEC-917E-ADFD1026C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695" y="1118644"/>
            <a:ext cx="3665507" cy="1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47290"/>
      </p:ext>
    </p:extLst>
  </p:cSld>
  <p:clrMapOvr>
    <a:masterClrMapping/>
  </p:clrMapOvr>
  <p:transition spd="slow" advClick="0" advTm="8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Publishing/</a:t>
            </a:r>
            <a:r>
              <a:rPr lang="en-US" sz="3100" b="0" dirty="0">
                <a:solidFill>
                  <a:srgbClr val="4E9EB8"/>
                </a:solidFill>
              </a:rPr>
              <a:t>For fun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3C0A0-3B74-4CEE-9AA6-F63361FF4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9" y="1072598"/>
            <a:ext cx="3237002" cy="350205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BEF0A-073B-4ED9-866A-CBAE4365B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140" y="1072597"/>
            <a:ext cx="3508848" cy="35020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C5E30-3B50-4A40-BFF8-1F925FFC647F}"/>
              </a:ext>
            </a:extLst>
          </p:cNvPr>
          <p:cNvSpPr/>
          <p:nvPr/>
        </p:nvSpPr>
        <p:spPr>
          <a:xfrm>
            <a:off x="5254786" y="4049547"/>
            <a:ext cx="243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Party Hardy Storybooks</a:t>
            </a:r>
          </a:p>
        </p:txBody>
      </p:sp>
    </p:spTree>
    <p:extLst>
      <p:ext uri="{BB962C8B-B14F-4D97-AF65-F5344CB8AC3E}">
        <p14:creationId xmlns:p14="http://schemas.microsoft.com/office/powerpoint/2010/main" val="125925985"/>
      </p:ext>
    </p:extLst>
  </p:cSld>
  <p:clrMapOvr>
    <a:masterClrMapping/>
  </p:clrMapOvr>
  <p:transition spd="slow" advClick="0" advTm="8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9F32-367F-1E44-B311-2771758BC1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Book Building Tool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EE18-0653-F14D-BBDF-74E5CA9757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It’s New and It’s Free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A5D64C-F920-D549-B480-52FB66451B09}"/>
              </a:ext>
            </a:extLst>
          </p:cNvPr>
          <p:cNvCxnSpPr>
            <a:cxnSpLocks/>
          </p:cNvCxnSpPr>
          <p:nvPr/>
        </p:nvCxnSpPr>
        <p:spPr>
          <a:xfrm>
            <a:off x="3904407" y="2700338"/>
            <a:ext cx="1335186" cy="0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281533"/>
      </p:ext>
    </p:extLst>
  </p:cSld>
  <p:clrMapOvr>
    <a:masterClrMapping/>
  </p:clrMapOvr>
  <p:transition spd="slow" advClick="0" advTm="8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09F7-3E02-47D7-A29A-DFCF28F5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775813"/>
            <a:ext cx="1763487" cy="2849129"/>
          </a:xfrm>
        </p:spPr>
        <p:txBody>
          <a:bodyPr>
            <a:normAutofit/>
          </a:bodyPr>
          <a:lstStyle/>
          <a:p>
            <a:r>
              <a:rPr lang="en-US" sz="2800" dirty="0"/>
              <a:t>Build </a:t>
            </a:r>
            <a:br>
              <a:rPr lang="en-US" sz="2800" dirty="0"/>
            </a:br>
            <a:r>
              <a:rPr lang="en-US" sz="2800" dirty="0"/>
              <a:t>Your Interior</a:t>
            </a:r>
            <a:br>
              <a:rPr lang="en-US" sz="2800" dirty="0"/>
            </a:br>
            <a:r>
              <a:rPr lang="en-US" sz="1600" dirty="0"/>
              <a:t>Choose Your Layout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F81E6D-9E14-4F0B-BADA-D78D2B722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92"/>
          <a:stretch/>
        </p:blipFill>
        <p:spPr>
          <a:xfrm>
            <a:off x="2024744" y="119744"/>
            <a:ext cx="7078398" cy="49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44862"/>
      </p:ext>
    </p:extLst>
  </p:cSld>
  <p:clrMapOvr>
    <a:masterClrMapping/>
  </p:clrMapOvr>
  <p:transition spd="slow" advClick="0" advTm="8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Traditional publishing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3" y="1223539"/>
            <a:ext cx="869304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Author submits proposal or manuscript to agents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Agents submit to publisher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If accepted, publisher offers contract to author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assignment of rights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Digital, audio, serialization, translation </a:t>
            </a:r>
            <a:r>
              <a:rPr lang="en-US" dirty="0" err="1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etc</a:t>
            </a:r>
            <a:endParaRPr lang="en-US" dirty="0">
              <a:solidFill>
                <a:srgbClr val="7F7F7F"/>
              </a:solidFill>
              <a:latin typeface="Open Sans" panose="020B0606030504020204"/>
              <a:cs typeface="Arial"/>
              <a:sym typeface="Gill Sans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Rev share with author called royalties</a:t>
            </a:r>
          </a:p>
          <a:p>
            <a:pPr marL="347472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Publisher invests in editing, design, marketing, distribution </a:t>
            </a:r>
          </a:p>
          <a:p>
            <a:pPr marL="347472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Publisher makes decisions regarding, design publication dates, pricing</a:t>
            </a:r>
          </a:p>
          <a:p>
            <a:pPr marL="347472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Open Sans" panose="020B0606030504020204"/>
                <a:cs typeface="Arial"/>
                <a:sym typeface="Gill Sans" charset="0"/>
              </a:rPr>
              <a:t>Publisher pays author % for each book sold—typically once/year</a:t>
            </a:r>
          </a:p>
        </p:txBody>
      </p:sp>
    </p:spTree>
    <p:extLst>
      <p:ext uri="{BB962C8B-B14F-4D97-AF65-F5344CB8AC3E}">
        <p14:creationId xmlns:p14="http://schemas.microsoft.com/office/powerpoint/2010/main" val="1117440580"/>
      </p:ext>
    </p:extLst>
  </p:cSld>
  <p:clrMapOvr>
    <a:masterClrMapping/>
  </p:clrMapOvr>
  <p:transition spd="slow" advClick="0" advTm="8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09F7-3E02-47D7-A29A-DFCF28F5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775813"/>
            <a:ext cx="1763487" cy="2849129"/>
          </a:xfrm>
        </p:spPr>
        <p:txBody>
          <a:bodyPr>
            <a:normAutofit/>
          </a:bodyPr>
          <a:lstStyle/>
          <a:p>
            <a:r>
              <a:rPr lang="en-US" sz="2800" dirty="0"/>
              <a:t>Build </a:t>
            </a:r>
            <a:br>
              <a:rPr lang="en-US" sz="2800" dirty="0"/>
            </a:br>
            <a:r>
              <a:rPr lang="en-US" sz="2800" dirty="0"/>
              <a:t>Your Interior</a:t>
            </a:r>
            <a:br>
              <a:rPr lang="en-US" sz="2800" dirty="0"/>
            </a:br>
            <a:r>
              <a:rPr lang="en-US" sz="1800" dirty="0"/>
              <a:t>Use Our </a:t>
            </a:r>
            <a:br>
              <a:rPr lang="en-US" sz="1800" dirty="0"/>
            </a:br>
            <a:r>
              <a:rPr lang="en-US" sz="1800" dirty="0"/>
              <a:t>Text Editor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640FD-78E6-4F6D-A0F7-56A28BFC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5"/>
          <a:stretch/>
        </p:blipFill>
        <p:spPr>
          <a:xfrm>
            <a:off x="1948543" y="258856"/>
            <a:ext cx="7065141" cy="48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61152"/>
      </p:ext>
    </p:extLst>
  </p:cSld>
  <p:clrMapOvr>
    <a:masterClrMapping/>
  </p:clrMapOvr>
  <p:transition spd="slow" advClick="0" advTm="8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09F7-3E02-47D7-A29A-DFCF28F5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775813"/>
            <a:ext cx="1763487" cy="2849129"/>
          </a:xfrm>
        </p:spPr>
        <p:txBody>
          <a:bodyPr>
            <a:normAutofit/>
          </a:bodyPr>
          <a:lstStyle/>
          <a:p>
            <a:r>
              <a:rPr lang="en-US" sz="2800" dirty="0"/>
              <a:t>Build </a:t>
            </a:r>
            <a:br>
              <a:rPr lang="en-US" sz="2800" dirty="0"/>
            </a:br>
            <a:r>
              <a:rPr lang="en-US" sz="2800" dirty="0"/>
              <a:t>Your Cover</a:t>
            </a:r>
            <a:br>
              <a:rPr lang="en-US" sz="2800" dirty="0"/>
            </a:br>
            <a:r>
              <a:rPr lang="en-US" sz="1800" dirty="0"/>
              <a:t>Choose a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48632-6DF4-4EF8-B878-5FA0DF2EA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4"/>
          <a:stretch/>
        </p:blipFill>
        <p:spPr>
          <a:xfrm>
            <a:off x="1948544" y="154755"/>
            <a:ext cx="7071598" cy="48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27060"/>
      </p:ext>
    </p:extLst>
  </p:cSld>
  <p:clrMapOvr>
    <a:masterClrMapping/>
  </p:clrMapOvr>
  <p:transition spd="slow" advClick="0" advTm="8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09F7-3E02-47D7-A29A-DFCF28F5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775813"/>
            <a:ext cx="1763487" cy="2849129"/>
          </a:xfrm>
        </p:spPr>
        <p:txBody>
          <a:bodyPr>
            <a:normAutofit/>
          </a:bodyPr>
          <a:lstStyle/>
          <a:p>
            <a:r>
              <a:rPr lang="en-US" sz="2800" dirty="0"/>
              <a:t>Build </a:t>
            </a:r>
            <a:br>
              <a:rPr lang="en-US" sz="2800" dirty="0"/>
            </a:br>
            <a:r>
              <a:rPr lang="en-US" sz="2800" dirty="0"/>
              <a:t>Your Cover</a:t>
            </a:r>
            <a:br>
              <a:rPr lang="en-US" sz="2800" dirty="0"/>
            </a:br>
            <a:r>
              <a:rPr lang="en-US" sz="1800" dirty="0"/>
              <a:t>You’re in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A8F4-E2DA-4B8E-B43E-42EE2680C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4"/>
          <a:stretch/>
        </p:blipFill>
        <p:spPr>
          <a:xfrm>
            <a:off x="1755764" y="115581"/>
            <a:ext cx="7018122" cy="48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1299"/>
      </p:ext>
    </p:extLst>
  </p:cSld>
  <p:clrMapOvr>
    <a:masterClrMapping/>
  </p:clrMapOvr>
  <p:transition spd="slow" advClick="0" advTm="8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Let’s Get Social</a:t>
            </a:r>
            <a:endParaRPr lang="en-US" sz="3100" b="0" dirty="0">
              <a:solidFill>
                <a:srgbClr val="4E9EB8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FE2119-8D98-4F46-A4E4-917E86EC1E33}"/>
              </a:ext>
            </a:extLst>
          </p:cNvPr>
          <p:cNvSpPr/>
          <p:nvPr/>
        </p:nvSpPr>
        <p:spPr>
          <a:xfrm>
            <a:off x="450952" y="101551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Follow us on social media and tag us</a:t>
            </a:r>
          </a:p>
          <a:p>
            <a:r>
              <a:rPr lang="en-US" dirty="0"/>
              <a:t>IngramSpark Day photos &amp; videos!</a:t>
            </a:r>
          </a:p>
          <a:p>
            <a:r>
              <a:rPr lang="en-US" b="1" dirty="0">
                <a:solidFill>
                  <a:srgbClr val="FF0000"/>
                </a:solidFill>
              </a:rPr>
              <a:t>Instagram: </a:t>
            </a: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IngramSparkBooks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Facebook &amp; Twitter: </a:t>
            </a:r>
            <a:r>
              <a:rPr lang="en-US" dirty="0">
                <a:solidFill>
                  <a:srgbClr val="FF0000"/>
                </a:solidFill>
              </a:rPr>
              <a:t>@IngramSpark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Use our hashtag </a:t>
            </a: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IngramSparkAuthor</a:t>
            </a:r>
            <a:endParaRPr lang="en-US" dirty="0"/>
          </a:p>
        </p:txBody>
      </p:sp>
      <p:pic>
        <p:nvPicPr>
          <p:cNvPr id="9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3EF1CEB-3D55-46FF-99E5-813E0F32FA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8532" y="511057"/>
            <a:ext cx="3805866" cy="2420788"/>
          </a:xfrm>
          <a:prstGeom prst="rect">
            <a:avLst/>
          </a:prstGeom>
        </p:spPr>
      </p:pic>
      <p:pic>
        <p:nvPicPr>
          <p:cNvPr id="11" name="Picture 10" descr="A person holding a sign&#10;&#10;Description automatically generated">
            <a:extLst>
              <a:ext uri="{FF2B5EF4-FFF2-40B4-BE49-F238E27FC236}">
                <a16:creationId xmlns:a16="http://schemas.microsoft.com/office/drawing/2014/main" id="{F4F24962-83A9-46E9-89D5-B67F20AFD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482" y="2933058"/>
            <a:ext cx="1653042" cy="1655816"/>
          </a:xfrm>
          <a:prstGeom prst="rect">
            <a:avLst/>
          </a:prstGeom>
        </p:spPr>
      </p:pic>
      <p:pic>
        <p:nvPicPr>
          <p:cNvPr id="13" name="Picture 12" descr="A picture containing person, outdoor, ground, tree&#10;&#10;Description automatically generated">
            <a:extLst>
              <a:ext uri="{FF2B5EF4-FFF2-40B4-BE49-F238E27FC236}">
                <a16:creationId xmlns:a16="http://schemas.microsoft.com/office/drawing/2014/main" id="{5289D222-D663-45C0-8AAA-0BB0FE79A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890697"/>
            <a:ext cx="1393397" cy="1741746"/>
          </a:xfrm>
          <a:prstGeom prst="rect">
            <a:avLst/>
          </a:prstGeom>
        </p:spPr>
      </p:pic>
      <p:pic>
        <p:nvPicPr>
          <p:cNvPr id="14" name="Picture 13" descr="A person holding a sign&#10;&#10;Description automatically generated">
            <a:extLst>
              <a:ext uri="{FF2B5EF4-FFF2-40B4-BE49-F238E27FC236}">
                <a16:creationId xmlns:a16="http://schemas.microsoft.com/office/drawing/2014/main" id="{7C87599E-187A-4CB2-B99E-0D4FD5984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8586" y="2889489"/>
            <a:ext cx="1393397" cy="17429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0C8536-FB28-479B-A4FB-8712FE3ED566}"/>
              </a:ext>
            </a:extLst>
          </p:cNvPr>
          <p:cNvSpPr/>
          <p:nvPr/>
        </p:nvSpPr>
        <p:spPr>
          <a:xfrm>
            <a:off x="6055158" y="3144811"/>
            <a:ext cx="180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#</a:t>
            </a:r>
            <a:r>
              <a:rPr lang="en-US" b="1" dirty="0" err="1">
                <a:solidFill>
                  <a:srgbClr val="FF0000"/>
                </a:solidFill>
              </a:rPr>
              <a:t>SparkUnboxing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9999833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9F32-367F-1E44-B311-2771758BC1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“A Dream Manifested”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EE18-0653-F14D-BBDF-74E5CA9757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“Be Great! Because that’s who you are”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A5D64C-F920-D549-B480-52FB66451B09}"/>
              </a:ext>
            </a:extLst>
          </p:cNvPr>
          <p:cNvCxnSpPr>
            <a:cxnSpLocks/>
          </p:cNvCxnSpPr>
          <p:nvPr/>
        </p:nvCxnSpPr>
        <p:spPr>
          <a:xfrm>
            <a:off x="3904407" y="2700338"/>
            <a:ext cx="1335186" cy="0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203670"/>
      </p:ext>
    </p:extLst>
  </p:cSld>
  <p:clrMapOvr>
    <a:masterClrMapping/>
  </p:clrMapOvr>
  <p:transition spd="slow" advClick="0" advTm="8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DD328-3116-4668-BA8C-65873B8D09AB}"/>
              </a:ext>
            </a:extLst>
          </p:cNvPr>
          <p:cNvSpPr/>
          <p:nvPr/>
        </p:nvSpPr>
        <p:spPr>
          <a:xfrm>
            <a:off x="1207911" y="587023"/>
            <a:ext cx="6553235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AU" sz="3200" b="1" dirty="0">
              <a:solidFill>
                <a:srgbClr val="FF0000"/>
              </a:solidFill>
            </a:endParaRP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Free Title Setup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Through December 31, 2020</a:t>
            </a:r>
          </a:p>
          <a:p>
            <a:pPr algn="ctr"/>
            <a:r>
              <a:rPr lang="en-AU" sz="3200" b="1" dirty="0"/>
              <a:t>Use Code </a:t>
            </a:r>
            <a:r>
              <a:rPr lang="en-AU" sz="3200" b="1" dirty="0">
                <a:solidFill>
                  <a:schemeClr val="tx2"/>
                </a:solidFill>
              </a:rPr>
              <a:t>SPARKUS</a:t>
            </a:r>
          </a:p>
          <a:p>
            <a:pPr algn="ctr"/>
            <a:endParaRPr lang="en-AU" sz="3200" b="1" dirty="0">
              <a:solidFill>
                <a:schemeClr val="tx2"/>
              </a:solidFill>
            </a:endParaRPr>
          </a:p>
          <a:p>
            <a:pPr algn="ctr"/>
            <a:r>
              <a:rPr lang="en-AU" sz="3200" b="1" dirty="0">
                <a:solidFill>
                  <a:schemeClr val="tx2"/>
                </a:solidFill>
              </a:rPr>
              <a:t>Follow and Like us </a:t>
            </a:r>
          </a:p>
          <a:p>
            <a:pPr algn="ctr"/>
            <a:endParaRPr lang="en-AU" sz="3200" b="1" dirty="0">
              <a:solidFill>
                <a:schemeClr val="tx2"/>
              </a:solidFill>
            </a:endParaRPr>
          </a:p>
          <a:p>
            <a:pPr algn="ctr"/>
            <a:r>
              <a:rPr lang="en-AU" sz="3200" b="1" dirty="0">
                <a:solidFill>
                  <a:schemeClr val="tx2"/>
                </a:solidFill>
              </a:rPr>
              <a:t>IngramSpark</a:t>
            </a:r>
          </a:p>
          <a:p>
            <a:pPr algn="ctr"/>
            <a:endParaRPr lang="en-AU" sz="2100" b="1" dirty="0">
              <a:solidFill>
                <a:srgbClr val="FF0000"/>
              </a:solidFill>
            </a:endParaRPr>
          </a:p>
          <a:p>
            <a:pPr algn="ctr"/>
            <a:r>
              <a:rPr lang="en-AU" sz="21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AU" sz="2100" b="1" dirty="0">
              <a:solidFill>
                <a:srgbClr val="FF0000"/>
              </a:solidFill>
            </a:endParaRPr>
          </a:p>
          <a:p>
            <a:pPr algn="ctr"/>
            <a:endParaRPr lang="en-AU" sz="2100" b="1" dirty="0">
              <a:solidFill>
                <a:srgbClr val="FF0000"/>
              </a:solidFill>
            </a:endParaRPr>
          </a:p>
          <a:p>
            <a:pPr algn="ctr"/>
            <a:endParaRPr lang="en-AU" sz="2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AU" sz="2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E7261-5857-4BE2-8D82-E38C933F6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3871783" y="3572455"/>
            <a:ext cx="1400433" cy="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5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4450-97A5-6B48-88B7-78D4BE36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36" y="865188"/>
            <a:ext cx="4427034" cy="857250"/>
          </a:xfrm>
        </p:spPr>
        <p:txBody>
          <a:bodyPr/>
          <a:lstStyle/>
          <a:p>
            <a:pPr algn="ctr"/>
            <a:r>
              <a:rPr lang="en-US" dirty="0"/>
              <a:t>Connect with Us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50902A-64F0-4E45-8C5C-60344B930719}"/>
              </a:ext>
            </a:extLst>
          </p:cNvPr>
          <p:cNvGrpSpPr/>
          <p:nvPr/>
        </p:nvGrpSpPr>
        <p:grpSpPr>
          <a:xfrm>
            <a:off x="1062834" y="1769167"/>
            <a:ext cx="3108038" cy="486829"/>
            <a:chOff x="596456" y="2165477"/>
            <a:chExt cx="3108038" cy="48682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3846875-CB2E-3342-B5C0-2436CBC0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6456" y="2191270"/>
              <a:ext cx="461036" cy="46103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272D0B8-58BE-2544-A39F-BF56FF635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78790" y="2191270"/>
              <a:ext cx="461036" cy="46103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A7622D0-CEAF-0143-A664-C770122D2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43458" y="2165477"/>
              <a:ext cx="461036" cy="461036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B89FA90-3CD9-7743-8714-86DE8142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61124" y="2165477"/>
              <a:ext cx="461036" cy="46103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F14372C-BC06-A045-84E4-FC978EE5D6C1}"/>
              </a:ext>
            </a:extLst>
          </p:cNvPr>
          <p:cNvSpPr txBox="1">
            <a:spLocks/>
          </p:cNvSpPr>
          <p:nvPr/>
        </p:nvSpPr>
        <p:spPr>
          <a:xfrm>
            <a:off x="512514" y="2241633"/>
            <a:ext cx="442703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2800" dirty="0" err="1"/>
              <a:t>www.ingramspark.com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036C5-99CF-4B3B-AD6A-6F4B71195677}"/>
              </a:ext>
            </a:extLst>
          </p:cNvPr>
          <p:cNvSpPr/>
          <p:nvPr/>
        </p:nvSpPr>
        <p:spPr>
          <a:xfrm>
            <a:off x="2544370" y="3324305"/>
            <a:ext cx="4572000" cy="16712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FF0000"/>
                </a:solidFill>
              </a:rPr>
              <a:t>Follow IngramSpark</a:t>
            </a:r>
          </a:p>
          <a:p>
            <a:pPr fontAlgn="ctr"/>
            <a:r>
              <a:rPr lang="en-US" b="1" dirty="0"/>
              <a:t>#</a:t>
            </a:r>
            <a:r>
              <a:rPr lang="en-US" b="1" dirty="0" err="1"/>
              <a:t>ingramspark</a:t>
            </a:r>
            <a:endParaRPr lang="en-US" dirty="0"/>
          </a:p>
          <a:p>
            <a:pPr fontAlgn="ctr"/>
            <a:r>
              <a:rPr lang="en-US" b="1" dirty="0"/>
              <a:t>#</a:t>
            </a:r>
            <a:r>
              <a:rPr lang="en-US" b="1" dirty="0" err="1"/>
              <a:t>ingramsparkauthor</a:t>
            </a:r>
            <a:endParaRPr lang="en-US" dirty="0"/>
          </a:p>
          <a:p>
            <a:pPr fontAlgn="ctr"/>
            <a:r>
              <a:rPr lang="en-US" b="1" dirty="0"/>
              <a:t>#</a:t>
            </a:r>
            <a:r>
              <a:rPr lang="en-US" b="1" dirty="0" err="1"/>
              <a:t>ingramsparkbooks</a:t>
            </a:r>
            <a:endParaRPr lang="en-US" b="1" dirty="0"/>
          </a:p>
          <a:p>
            <a:pPr fontAlgn="ctr"/>
            <a:r>
              <a:rPr lang="en-US" b="1" dirty="0"/>
              <a:t>#</a:t>
            </a:r>
            <a:r>
              <a:rPr lang="en-US" b="1" dirty="0" err="1"/>
              <a:t>SparkUnboxing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1096"/>
      </p:ext>
    </p:extLst>
  </p:cSld>
  <p:clrMapOvr>
    <a:masterClrMapping/>
  </p:clrMapOvr>
  <p:transition spd="slow" advClick="0" advTm="8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6F77A04-72E1-FF42-A562-EB719737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979" y="1443889"/>
            <a:ext cx="5265683" cy="857250"/>
          </a:xfrm>
        </p:spPr>
        <p:txBody>
          <a:bodyPr>
            <a:normAutofit fontScale="90000"/>
          </a:bodyPr>
          <a:lstStyle/>
          <a:p>
            <a:r>
              <a:rPr lang="en-AU" sz="3100" dirty="0">
                <a:solidFill>
                  <a:srgbClr val="FF0000"/>
                </a:solidFill>
                <a:cs typeface="Arial" panose="020B0604020202020204" pitchFamily="34" charset="0"/>
              </a:rPr>
              <a:t>Contact and Follow Robin</a:t>
            </a:r>
            <a:br>
              <a:rPr lang="en-AU" sz="5400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F96492-E35A-694D-A322-866DF3F5E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9335" y="1897030"/>
            <a:ext cx="5890661" cy="3377613"/>
          </a:xfrm>
        </p:spPr>
        <p:txBody>
          <a:bodyPr>
            <a:normAutofit/>
          </a:bodyPr>
          <a:lstStyle/>
          <a:p>
            <a:r>
              <a:rPr lang="en-AU" sz="2100" b="1" dirty="0">
                <a:cs typeface="Arial" panose="020B0604020202020204" pitchFamily="34" charset="0"/>
              </a:rPr>
              <a:t>Email:  </a:t>
            </a:r>
            <a:r>
              <a:rPr lang="en-AU" sz="2100" b="1" dirty="0">
                <a:solidFill>
                  <a:srgbClr val="FF0000"/>
                </a:solidFill>
                <a:cs typeface="Arial" panose="020B0604020202020204" pitchFamily="34" charset="0"/>
              </a:rPr>
              <a:t>robin.cutler@ingramcontent.com</a:t>
            </a:r>
          </a:p>
          <a:p>
            <a:pPr>
              <a:lnSpc>
                <a:spcPct val="170000"/>
              </a:lnSpc>
            </a:pPr>
            <a:r>
              <a:rPr lang="en-US" sz="2000" dirty="0"/>
              <a:t>         </a:t>
            </a:r>
            <a:r>
              <a:rPr lang="en-US" sz="2000" b="1" dirty="0"/>
              <a:t>@</a:t>
            </a:r>
            <a:r>
              <a:rPr lang="en-US" sz="2000" b="1" dirty="0" err="1"/>
              <a:t>rcutlerbookpub</a:t>
            </a:r>
            <a:endParaRPr lang="en-US" sz="2000" b="1" dirty="0"/>
          </a:p>
          <a:p>
            <a:pPr>
              <a:lnSpc>
                <a:spcPct val="17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r>
              <a:rPr lang="en-AU" sz="2800" dirty="0">
                <a:solidFill>
                  <a:srgbClr val="FF0000"/>
                </a:solidFill>
                <a:cs typeface="Arial" panose="020B0604020202020204" pitchFamily="34" charset="0"/>
              </a:rPr>
              <a:t>          </a:t>
            </a:r>
            <a:r>
              <a:rPr lang="en-AU" sz="2800" b="1" dirty="0">
                <a:solidFill>
                  <a:srgbClr val="FF0000"/>
                </a:solidFill>
                <a:cs typeface="Arial" panose="020B0604020202020204" pitchFamily="34" charset="0"/>
              </a:rPr>
              <a:t>Go Publish Yourself</a:t>
            </a:r>
            <a:br>
              <a:rPr lang="en-AU" sz="2300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sz="2300" dirty="0"/>
          </a:p>
        </p:txBody>
      </p:sp>
      <p:pic>
        <p:nvPicPr>
          <p:cNvPr id="3" name="Picture Placeholder 2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595E91EC-A58E-4012-AC45-C14C81F146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08" r="6708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1E6C0-8600-4D7E-9835-547A81FD5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242" y="2394743"/>
            <a:ext cx="409524" cy="44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40AE1-0EDE-468D-963F-9D9D71109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566" y="3502141"/>
            <a:ext cx="660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33533"/>
      </p:ext>
    </p:extLst>
  </p:cSld>
  <p:clrMapOvr>
    <a:masterClrMapping/>
  </p:clrMapOvr>
  <p:transition spd="slow" advClick="0" advTm="8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publishing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3" y="1223539"/>
            <a:ext cx="8693047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No gatekeeper  (agent or publisher)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Author retains all rights</a:t>
            </a:r>
          </a:p>
          <a:p>
            <a:pPr marL="347472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Author invests in editing, design, marketing, distribution </a:t>
            </a:r>
          </a:p>
          <a:p>
            <a:pPr marL="347472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Author makes decisions regarding publication dates, pricing</a:t>
            </a:r>
          </a:p>
          <a:p>
            <a:pPr marL="347472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Author should invest in professionals to help navigate</a:t>
            </a:r>
          </a:p>
          <a:p>
            <a:pPr marL="347472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Author earns all net revenue </a:t>
            </a:r>
          </a:p>
          <a:p>
            <a:pPr marL="347472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/>
                <a:cs typeface="Arial"/>
                <a:sym typeface="Gill Sans" charset="0"/>
              </a:rPr>
              <a:t>Indie published can lead to traditional publishing deal</a:t>
            </a:r>
          </a:p>
        </p:txBody>
      </p:sp>
    </p:spTree>
    <p:extLst>
      <p:ext uri="{BB962C8B-B14F-4D97-AF65-F5344CB8AC3E}">
        <p14:creationId xmlns:p14="http://schemas.microsoft.com/office/powerpoint/2010/main" val="3035779655"/>
      </p:ext>
    </p:extLst>
  </p:cSld>
  <p:clrMapOvr>
    <a:masterClrMapping/>
  </p:clrMapOvr>
  <p:transition spd="slow" advClick="0" advTm="8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Rise of the Hybrid Author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55F8EB-9FAE-4499-B239-B59C3F5A9E9D}"/>
              </a:ext>
            </a:extLst>
          </p:cNvPr>
          <p:cNvSpPr/>
          <p:nvPr/>
        </p:nvSpPr>
        <p:spPr>
          <a:xfrm>
            <a:off x="341223" y="1029682"/>
            <a:ext cx="869304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May traditionally publish some books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Indie publish other titles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Advantage is that author has publisher to help build their author brand, </a:t>
            </a:r>
            <a:r>
              <a:rPr lang="en-US" sz="2000" dirty="0" err="1">
                <a:solidFill>
                  <a:srgbClr val="7F7F7F"/>
                </a:solidFill>
                <a:latin typeface="Open Sans" panose="020B0606030504020204"/>
                <a:cs typeface="Arial"/>
              </a:rPr>
              <a:t>etc</a:t>
            </a:r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 and bear the investment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Indie published titles can come quicker to market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9EB8"/>
                </a:solidFill>
                <a:latin typeface="Open Sans" panose="020B0606030504020204"/>
                <a:cs typeface="Arial"/>
              </a:rPr>
              <a:t>Example:  </a:t>
            </a:r>
            <a:r>
              <a:rPr lang="en-US" sz="2000" b="1" dirty="0">
                <a:solidFill>
                  <a:srgbClr val="4E9EB8"/>
                </a:solidFill>
                <a:latin typeface="Open Sans" panose="020B0606030504020204"/>
                <a:cs typeface="Arial"/>
              </a:rPr>
              <a:t>Timber Hawkeye</a:t>
            </a:r>
          </a:p>
          <a:p>
            <a:pPr lvl="1"/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		Buddhist Bootcamp (Harper Collins)</a:t>
            </a:r>
          </a:p>
          <a:p>
            <a:pPr lvl="1"/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		Faithfully </a:t>
            </a:r>
            <a:r>
              <a:rPr lang="en-US" sz="2000" dirty="0" err="1">
                <a:solidFill>
                  <a:srgbClr val="7F7F7F"/>
                </a:solidFill>
                <a:latin typeface="Open Sans" panose="020B0606030504020204"/>
                <a:cs typeface="Arial"/>
              </a:rPr>
              <a:t>Religionless</a:t>
            </a:r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 (Hawkeye Publishing)</a:t>
            </a:r>
          </a:p>
          <a:p>
            <a:pPr lvl="1"/>
            <a:r>
              <a:rPr lang="en-US" sz="2000" dirty="0">
                <a:solidFill>
                  <a:srgbClr val="7F7F7F"/>
                </a:solidFill>
                <a:latin typeface="Open Sans" panose="020B0606030504020204"/>
                <a:cs typeface="Arial"/>
              </a:rPr>
              <a:t>		Now publishing other authors </a:t>
            </a:r>
          </a:p>
        </p:txBody>
      </p:sp>
    </p:spTree>
    <p:extLst>
      <p:ext uri="{BB962C8B-B14F-4D97-AF65-F5344CB8AC3E}">
        <p14:creationId xmlns:p14="http://schemas.microsoft.com/office/powerpoint/2010/main" val="3438675581"/>
      </p:ext>
    </p:extLst>
  </p:cSld>
  <p:clrMapOvr>
    <a:masterClrMapping/>
  </p:clrMapOvr>
  <p:transition spd="slow" advClick="0" advTm="8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Success—Takes Years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0BB74-0A65-457E-A397-4B4D9138B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82" y="909001"/>
            <a:ext cx="7616778" cy="3820794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32509602"/>
      </p:ext>
    </p:extLst>
  </p:cSld>
  <p:clrMapOvr>
    <a:masterClrMapping/>
  </p:clrMapOvr>
  <p:transition spd="slow" advClick="0" advTm="8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Success--Takes Investment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68DF9-533E-489A-9F7B-C75ADE46F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15" y="767542"/>
            <a:ext cx="8224217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44"/>
      </p:ext>
    </p:extLst>
  </p:cSld>
  <p:clrMapOvr>
    <a:masterClrMapping/>
  </p:clrMapOvr>
  <p:transition spd="slow" advClick="0" advTm="8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7608-D7D6-5F4D-B8DE-B8D2C847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52" y="213516"/>
            <a:ext cx="8693047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E9EB8"/>
                </a:solidFill>
              </a:rPr>
              <a:t>Indie Success—Takes Time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096AB-76C5-4324-865A-322BD08D90D4}"/>
              </a:ext>
            </a:extLst>
          </p:cNvPr>
          <p:cNvSpPr txBox="1">
            <a:spLocks/>
          </p:cNvSpPr>
          <p:nvPr/>
        </p:nvSpPr>
        <p:spPr>
          <a:xfrm>
            <a:off x="609602" y="1015511"/>
            <a:ext cx="7203438" cy="36169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1650"/>
              </a:lnSpc>
              <a:spcBef>
                <a:spcPct val="20000"/>
              </a:spcBef>
              <a:defRPr/>
            </a:pPr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Ingram_NoLine_White.eps">
            <a:extLst>
              <a:ext uri="{FF2B5EF4-FFF2-40B4-BE49-F238E27FC236}">
                <a16:creationId xmlns:a16="http://schemas.microsoft.com/office/drawing/2014/main" id="{5898E698-E1E6-4F94-AF76-AA7418883F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21308" y="2843188"/>
            <a:ext cx="1475232" cy="24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6A51B-E32F-442B-80E4-B1270815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87" y="810408"/>
            <a:ext cx="6735073" cy="38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92138"/>
      </p:ext>
    </p:extLst>
  </p:cSld>
  <p:clrMapOvr>
    <a:masterClrMapping/>
  </p:clrMapOvr>
  <p:transition spd="slow" advClick="0" advTm="8000">
    <p:fade/>
  </p:transition>
</p:sld>
</file>

<file path=ppt/theme/theme1.xml><?xml version="1.0" encoding="utf-8"?>
<a:theme xmlns:a="http://schemas.openxmlformats.org/drawingml/2006/main" name="Office Theme">
  <a:themeElements>
    <a:clrScheme name="IngramSpark Colors">
      <a:dk1>
        <a:srgbClr val="4F504F"/>
      </a:dk1>
      <a:lt1>
        <a:srgbClr val="FFFFFF"/>
      </a:lt1>
      <a:dk2>
        <a:srgbClr val="4E9EB6"/>
      </a:dk2>
      <a:lt2>
        <a:srgbClr val="F3F3F3"/>
      </a:lt2>
      <a:accent1>
        <a:srgbClr val="3A7C92"/>
      </a:accent1>
      <a:accent2>
        <a:srgbClr val="F8C20D"/>
      </a:accent2>
      <a:accent3>
        <a:srgbClr val="F8C938"/>
      </a:accent3>
      <a:accent4>
        <a:srgbClr val="F9E265"/>
      </a:accent4>
      <a:accent5>
        <a:srgbClr val="6ACBE4"/>
      </a:accent5>
      <a:accent6>
        <a:srgbClr val="22529B"/>
      </a:accent6>
      <a:hlink>
        <a:srgbClr val="4E9EB6"/>
      </a:hlink>
      <a:folHlink>
        <a:srgbClr val="3A7C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4696</TotalTime>
  <Words>1713</Words>
  <Application>Microsoft Office PowerPoint</Application>
  <PresentationFormat>On-screen Show (16:9)</PresentationFormat>
  <Paragraphs>378</Paragraphs>
  <Slides>47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Courier New</vt:lpstr>
      <vt:lpstr>Open Sans</vt:lpstr>
      <vt:lpstr>Office Theme</vt:lpstr>
      <vt:lpstr>Self Publishing Know How</vt:lpstr>
      <vt:lpstr>ROBIN CUTLER   </vt:lpstr>
      <vt:lpstr>Indie Publishing Evolution</vt:lpstr>
      <vt:lpstr>Traditional publishing</vt:lpstr>
      <vt:lpstr>Indie publishing</vt:lpstr>
      <vt:lpstr>Rise of the Hybrid Author</vt:lpstr>
      <vt:lpstr>Indie Success—Takes Years</vt:lpstr>
      <vt:lpstr>Indie Success--Takes Investment</vt:lpstr>
      <vt:lpstr>Indie Success—Takes Time</vt:lpstr>
      <vt:lpstr>What Successful Indies Do</vt:lpstr>
      <vt:lpstr>Self Publishing Trends in the time of Covid</vt:lpstr>
      <vt:lpstr>What’s selling in the time of Covid</vt:lpstr>
      <vt:lpstr>Top 10 Current Best-Sellers</vt:lpstr>
      <vt:lpstr>PowerPoint Presentation</vt:lpstr>
      <vt:lpstr>What is Ingram? </vt:lpstr>
      <vt:lpstr>Ingram’s Market Access </vt:lpstr>
      <vt:lpstr>Distribution = Reaching Readers</vt:lpstr>
      <vt:lpstr>Ingram’s Distribution Services  </vt:lpstr>
      <vt:lpstr>What to KNOW about Wholesale  </vt:lpstr>
      <vt:lpstr>Why POD Makes Sense  </vt:lpstr>
      <vt:lpstr>What is IngramSpark</vt:lpstr>
      <vt:lpstr>PowerPoint Presentation</vt:lpstr>
      <vt:lpstr>That’s me with Toni Morrison</vt:lpstr>
      <vt:lpstr>IngramSpark 2019 Accomplishments</vt:lpstr>
      <vt:lpstr>How it Works  </vt:lpstr>
      <vt:lpstr>How it Works  </vt:lpstr>
      <vt:lpstr>Things to Get Right Before Publishing</vt:lpstr>
      <vt:lpstr>Retail Price and Wholesale Discount</vt:lpstr>
      <vt:lpstr>Invest in Editing</vt:lpstr>
      <vt:lpstr>Invest in Book Design</vt:lpstr>
      <vt:lpstr>Cover Design—Good Examples</vt:lpstr>
      <vt:lpstr>Invest in Marketing--DIY or Hire</vt:lpstr>
      <vt:lpstr>METADATA needed for distribution</vt:lpstr>
      <vt:lpstr>METADATA to help you sell</vt:lpstr>
      <vt:lpstr>Indie Author Success</vt:lpstr>
      <vt:lpstr>Indie Publishing/Libraries and Booksellers</vt:lpstr>
      <vt:lpstr>Indie Publishing/For fun</vt:lpstr>
      <vt:lpstr>Book Building Tool</vt:lpstr>
      <vt:lpstr>Build  Your Interior Choose Your Layout</vt:lpstr>
      <vt:lpstr>Build  Your Interior Use Our  Text Editor</vt:lpstr>
      <vt:lpstr>Build  Your Cover Choose a Layout</vt:lpstr>
      <vt:lpstr>Build  Your Cover You’re in control</vt:lpstr>
      <vt:lpstr>Let’s Get Social</vt:lpstr>
      <vt:lpstr>“A Dream Manifested”</vt:lpstr>
      <vt:lpstr>PowerPoint Presentation</vt:lpstr>
      <vt:lpstr>Connect with Us</vt:lpstr>
      <vt:lpstr>Contact and Follow Robin </vt:lpstr>
    </vt:vector>
  </TitlesOfParts>
  <Company>Ingram Content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Candice Sweet</dc:creator>
  <cp:lastModifiedBy>Cutler, Robin</cp:lastModifiedBy>
  <cp:revision>140</cp:revision>
  <dcterms:created xsi:type="dcterms:W3CDTF">2016-04-08T16:13:12Z</dcterms:created>
  <dcterms:modified xsi:type="dcterms:W3CDTF">2020-07-02T17:41:47Z</dcterms:modified>
</cp:coreProperties>
</file>